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5"/>
  </p:notesMasterIdLst>
  <p:sldIdLst>
    <p:sldId id="368" r:id="rId2"/>
    <p:sldId id="378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294" r:id="rId47"/>
    <p:sldId id="265" r:id="rId48"/>
    <p:sldId id="362" r:id="rId49"/>
    <p:sldId id="363" r:id="rId50"/>
    <p:sldId id="364" r:id="rId51"/>
    <p:sldId id="365" r:id="rId52"/>
    <p:sldId id="366" r:id="rId53"/>
    <p:sldId id="268" r:id="rId54"/>
    <p:sldId id="37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4" r:id="rId63"/>
    <p:sldId id="305" r:id="rId64"/>
    <p:sldId id="306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69" r:id="rId80"/>
    <p:sldId id="322" r:id="rId81"/>
    <p:sldId id="323" r:id="rId82"/>
    <p:sldId id="324" r:id="rId83"/>
    <p:sldId id="329" r:id="rId84"/>
    <p:sldId id="334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7" r:id="rId96"/>
    <p:sldId id="348" r:id="rId97"/>
    <p:sldId id="374" r:id="rId98"/>
    <p:sldId id="349" r:id="rId99"/>
    <p:sldId id="377" r:id="rId100"/>
    <p:sldId id="351" r:id="rId101"/>
    <p:sldId id="350" r:id="rId102"/>
    <p:sldId id="352" r:id="rId103"/>
    <p:sldId id="358" r:id="rId104"/>
    <p:sldId id="354" r:id="rId105"/>
    <p:sldId id="355" r:id="rId106"/>
    <p:sldId id="359" r:id="rId107"/>
    <p:sldId id="356" r:id="rId108"/>
    <p:sldId id="360" r:id="rId109"/>
    <p:sldId id="357" r:id="rId110"/>
    <p:sldId id="353" r:id="rId111"/>
    <p:sldId id="361" r:id="rId112"/>
    <p:sldId id="376" r:id="rId113"/>
    <p:sldId id="370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9" d="100"/>
          <a:sy n="69" d="100"/>
        </p:scale>
        <p:origin x="74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89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2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6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60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83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1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7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1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1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10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0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1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2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01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9707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0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43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1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457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89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1963" y="720725"/>
            <a:ext cx="6396037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34" tIns="47516" rIns="95034" bIns="4751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14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244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449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012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48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659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2035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7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707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16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099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05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5335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9397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673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74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911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9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56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961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767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032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20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313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4915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178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465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71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3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949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16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421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1717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227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126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96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013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959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850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11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373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4158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86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9035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306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8922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668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Enables rapid and reliable update of the pipelines in production.</a:t>
            </a:r>
          </a:p>
          <a:p>
            <a:r>
              <a:rPr lang="en-US" dirty="0" smtClean="0"/>
              <a:t>Enables rapid exploration of new ideas around feature engineering, model architecture, and </a:t>
            </a:r>
            <a:r>
              <a:rPr lang="en-US" dirty="0" err="1" smtClean="0"/>
              <a:t>hyperparameters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They can implement these ideas and automatically build, test, and deploy the new pipeline components to the target environment.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1743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568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626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79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896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0029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4879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71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77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5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2" r:id="rId5"/>
    <p:sldLayoutId id="2147483743" r:id="rId6"/>
    <p:sldLayoutId id="2147483744" r:id="rId7"/>
    <p:sldLayoutId id="2147483745" r:id="rId8"/>
    <p:sldLayoutId id="2147483746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olutions/machine-learning/mlops-continuous-delivery-and-automation-pipelines-in-machine-learni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lab.research.google.com/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jupyter.org/install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c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ikit-learn.org/stable/install.html" TargetMode="External"/><Relationship Id="rId5" Type="http://schemas.openxmlformats.org/officeDocument/2006/relationships/hyperlink" Target="https://scikit-learn.org/stable/user_guide.html" TargetMode="External"/><Relationship Id="rId4" Type="http://schemas.openxmlformats.org/officeDocument/2006/relationships/hyperlink" Target="https://www.python.org/downloa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install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tplotlib.org/tutorials/index.html" TargetMode="External"/><Relationship Id="rId4" Type="http://schemas.openxmlformats.org/officeDocument/2006/relationships/hyperlink" Target="https://matplotlib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3.png"/><Relationship Id="rId4" Type="http://schemas.openxmlformats.org/officeDocument/2006/relationships/image" Target="../media/image81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6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8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0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Model Selection and Training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1752601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Bitmap Image" r:id="rId4" imgW="7542857" imgH="7228571" progId="Paint.Picture">
                  <p:embed/>
                </p:oleObj>
              </mc:Choice>
              <mc:Fallback>
                <p:oleObj name="Bitmap Image" r:id="rId4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1752601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8305800" y="2895600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1828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MLOps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n engineering </a:t>
            </a:r>
            <a:r>
              <a:rPr lang="en-US" dirty="0"/>
              <a:t>culture and practice that aims at unifying ML system development (</a:t>
            </a:r>
            <a:r>
              <a:rPr lang="en-US" dirty="0" err="1"/>
              <a:t>Dev</a:t>
            </a:r>
            <a:r>
              <a:rPr lang="en-US" dirty="0"/>
              <a:t>) and ML system operation (Ops</a:t>
            </a:r>
            <a:r>
              <a:rPr lang="en-US" dirty="0" smtClean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Automation </a:t>
            </a:r>
            <a:r>
              <a:rPr lang="en-US" dirty="0"/>
              <a:t>and monitoring at all steps of ML system construction, including integration, testing, releasing, deployment and infrastructure management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Data scientists can implement and train an ML model with predictive performance on an offline </a:t>
            </a:r>
            <a:r>
              <a:rPr lang="en-US" dirty="0" smtClean="0"/>
              <a:t>validation (holdout) </a:t>
            </a:r>
            <a:r>
              <a:rPr lang="en-US" dirty="0"/>
              <a:t>dataset, given relevant training data for their use </a:t>
            </a:r>
            <a:r>
              <a:rPr lang="en-US" dirty="0" smtClean="0"/>
              <a:t>case.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However</a:t>
            </a:r>
            <a:r>
              <a:rPr lang="en-US" dirty="0"/>
              <a:t>, the real challenge </a:t>
            </a:r>
            <a:r>
              <a:rPr lang="en-US" dirty="0" smtClean="0"/>
              <a:t>is </a:t>
            </a:r>
            <a:r>
              <a:rPr lang="en-US" dirty="0"/>
              <a:t>building an integrated ML system and to continuously operate it in production.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pply</a:t>
            </a:r>
            <a:r>
              <a:rPr lang="en-US" dirty="0"/>
              <a:t> </a:t>
            </a:r>
            <a:r>
              <a:rPr lang="en-US" dirty="0" err="1" smtClean="0"/>
              <a:t>DevOps</a:t>
            </a:r>
            <a:r>
              <a:rPr lang="en-US" dirty="0" smtClean="0"/>
              <a:t> principles </a:t>
            </a:r>
            <a:r>
              <a:rPr lang="en-US" dirty="0"/>
              <a:t>to ML </a:t>
            </a:r>
            <a:r>
              <a:rPr lang="en-US" dirty="0" smtClean="0"/>
              <a:t>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30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Ecosystem of ML System Components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small fraction of a real-world ML system is composed of the ML code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1029522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r>
              <a:rPr lang="en-IN" dirty="0" smtClean="0"/>
              <a:t> Vs.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267462" cy="5029199"/>
          </a:xfrm>
        </p:spPr>
        <p:txBody>
          <a:bodyPr>
            <a:no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for developing </a:t>
            </a:r>
            <a:r>
              <a:rPr lang="en-US" dirty="0"/>
              <a:t>and operating large-scale software </a:t>
            </a:r>
            <a:r>
              <a:rPr lang="en-US" dirty="0" smtClean="0"/>
              <a:t>systems provides </a:t>
            </a:r>
            <a:r>
              <a:rPr lang="en-US" dirty="0"/>
              <a:t>benefits such as </a:t>
            </a:r>
            <a:endParaRPr lang="en-US" dirty="0" smtClean="0"/>
          </a:p>
          <a:p>
            <a:pPr lvl="1"/>
            <a:r>
              <a:rPr lang="en-US" dirty="0" smtClean="0"/>
              <a:t>shortening </a:t>
            </a:r>
            <a:r>
              <a:rPr lang="en-US" dirty="0"/>
              <a:t>the development </a:t>
            </a:r>
            <a:r>
              <a:rPr lang="en-US" dirty="0" smtClean="0"/>
              <a:t>cycles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deployment velocity, and </a:t>
            </a:r>
            <a:endParaRPr lang="en-US" dirty="0" smtClean="0"/>
          </a:p>
          <a:p>
            <a:pPr lvl="1"/>
            <a:r>
              <a:rPr lang="en-US" dirty="0" smtClean="0"/>
              <a:t>dependable releases.</a:t>
            </a:r>
          </a:p>
          <a:p>
            <a:r>
              <a:rPr lang="en-US" dirty="0" smtClean="0"/>
              <a:t>Two key concepts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Integration (</a:t>
            </a:r>
            <a:r>
              <a:rPr lang="en-US" dirty="0" smtClean="0"/>
              <a:t>CI)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Delivery (CD)</a:t>
            </a:r>
          </a:p>
          <a:p>
            <a:r>
              <a:rPr lang="en-US" dirty="0"/>
              <a:t>An ML system is a software system, so similar practices apply to </a:t>
            </a:r>
            <a:r>
              <a:rPr lang="en-US" dirty="0" smtClean="0"/>
              <a:t>reliably </a:t>
            </a:r>
            <a:r>
              <a:rPr lang="en-US" dirty="0"/>
              <a:t>build and operate </a:t>
            </a:r>
            <a:r>
              <a:rPr lang="en-US" dirty="0" smtClean="0"/>
              <a:t>at </a:t>
            </a:r>
            <a:r>
              <a:rPr lang="en-US" dirty="0"/>
              <a:t>scale.</a:t>
            </a:r>
          </a:p>
          <a:p>
            <a:r>
              <a:rPr lang="en-US" dirty="0"/>
              <a:t>However, ML systems differ from other software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Team </a:t>
            </a:r>
            <a:r>
              <a:rPr lang="en-US" dirty="0"/>
              <a:t>skills: </a:t>
            </a:r>
            <a:r>
              <a:rPr lang="en-US" dirty="0" smtClean="0"/>
              <a:t>focus </a:t>
            </a:r>
            <a:r>
              <a:rPr lang="en-US" dirty="0"/>
              <a:t>on exploratory data analysis, model development, and </a:t>
            </a:r>
            <a:r>
              <a:rPr lang="en-US" dirty="0" smtClean="0"/>
              <a:t>experimentation.</a:t>
            </a:r>
          </a:p>
          <a:p>
            <a:pPr lvl="1"/>
            <a:r>
              <a:rPr lang="en-US" dirty="0" smtClean="0"/>
              <a:t>Development</a:t>
            </a:r>
            <a:r>
              <a:rPr lang="en-US" dirty="0"/>
              <a:t>: ML is experimental in nature. 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challenge is tracking what worked and what </a:t>
            </a:r>
            <a:r>
              <a:rPr lang="en-US" dirty="0" smtClean="0"/>
              <a:t>did not, maintaining reproducibility, and maximizing code reusability.</a:t>
            </a:r>
          </a:p>
          <a:p>
            <a:pPr lvl="1"/>
            <a:r>
              <a:rPr lang="en-US" dirty="0" smtClean="0"/>
              <a:t>Testing</a:t>
            </a:r>
            <a:r>
              <a:rPr lang="en-US" dirty="0"/>
              <a:t>: </a:t>
            </a:r>
            <a:r>
              <a:rPr lang="en-US" dirty="0" smtClean="0"/>
              <a:t>Additional testing needed for data validation, trained </a:t>
            </a:r>
            <a:r>
              <a:rPr lang="en-US" dirty="0"/>
              <a:t>model quality evaluation, and </a:t>
            </a:r>
            <a:r>
              <a:rPr lang="en-US" dirty="0" smtClean="0"/>
              <a:t>model validation.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DevOps</a:t>
            </a:r>
            <a:r>
              <a:rPr lang="en-IN" dirty="0" smtClean="0"/>
              <a:t> Vs.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962661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Deployment</a:t>
            </a:r>
            <a:r>
              <a:rPr lang="en-US" dirty="0"/>
              <a:t>: </a:t>
            </a:r>
            <a:r>
              <a:rPr lang="en-US" dirty="0" smtClean="0"/>
              <a:t>a </a:t>
            </a:r>
            <a:r>
              <a:rPr lang="en-US" dirty="0"/>
              <a:t>multi-step pipeline to automatically retrain and deploy model. 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complexity </a:t>
            </a:r>
            <a:endParaRPr lang="en-US" dirty="0" smtClean="0"/>
          </a:p>
          <a:p>
            <a:pPr lvl="1"/>
            <a:r>
              <a:rPr lang="en-US" dirty="0" smtClean="0"/>
              <a:t>Automation needed before </a:t>
            </a:r>
            <a:r>
              <a:rPr lang="en-US" dirty="0"/>
              <a:t>deployment by data scientists to train and validate new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Production</a:t>
            </a:r>
            <a:r>
              <a:rPr lang="en-US" dirty="0"/>
              <a:t>: ML models can have reduced performance </a:t>
            </a:r>
            <a:r>
              <a:rPr lang="en-US" dirty="0" smtClean="0"/>
              <a:t>due </a:t>
            </a:r>
            <a:r>
              <a:rPr lang="en-US" dirty="0"/>
              <a:t>to constantly evolving data profiles. 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to track summary statistics of </a:t>
            </a:r>
            <a:r>
              <a:rPr lang="en-US" dirty="0" smtClean="0"/>
              <a:t>data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monitor </a:t>
            </a:r>
            <a:r>
              <a:rPr lang="en-US" dirty="0"/>
              <a:t>the online performance of </a:t>
            </a:r>
            <a:r>
              <a:rPr lang="en-US" dirty="0" smtClean="0"/>
              <a:t>model </a:t>
            </a:r>
            <a:r>
              <a:rPr lang="en-US" dirty="0"/>
              <a:t>to send notifications or roll </a:t>
            </a:r>
            <a:r>
              <a:rPr lang="en-US" dirty="0" smtClean="0"/>
              <a:t>back for suboptimal values</a:t>
            </a:r>
          </a:p>
          <a:p>
            <a:r>
              <a:rPr lang="en-US" dirty="0" smtClean="0"/>
              <a:t>ML </a:t>
            </a:r>
            <a:r>
              <a:rPr lang="en-US" dirty="0"/>
              <a:t>and other software systems are similar in </a:t>
            </a:r>
            <a:r>
              <a:rPr lang="en-US" dirty="0" smtClean="0"/>
              <a:t>CI of </a:t>
            </a:r>
            <a:r>
              <a:rPr lang="en-US" dirty="0"/>
              <a:t>source control, unit </a:t>
            </a:r>
            <a:r>
              <a:rPr lang="en-US" dirty="0" smtClean="0"/>
              <a:t>/ integration </a:t>
            </a:r>
            <a:r>
              <a:rPr lang="en-US" dirty="0"/>
              <a:t>testing, and </a:t>
            </a:r>
            <a:r>
              <a:rPr lang="en-US" dirty="0" smtClean="0"/>
              <a:t>CD of </a:t>
            </a:r>
            <a:r>
              <a:rPr lang="en-US" dirty="0"/>
              <a:t>the software module </a:t>
            </a:r>
            <a:r>
              <a:rPr lang="en-US" dirty="0" smtClean="0"/>
              <a:t>/ package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in ML, </a:t>
            </a:r>
            <a:endParaRPr lang="en-US" dirty="0" smtClean="0"/>
          </a:p>
          <a:p>
            <a:pPr lvl="1"/>
            <a:r>
              <a:rPr lang="en-US" dirty="0" smtClean="0"/>
              <a:t>CI </a:t>
            </a:r>
            <a:r>
              <a:rPr lang="en-US" dirty="0"/>
              <a:t>is </a:t>
            </a:r>
            <a:r>
              <a:rPr lang="en-US" dirty="0" smtClean="0"/>
              <a:t>also about testing </a:t>
            </a:r>
            <a:r>
              <a:rPr lang="en-US" dirty="0"/>
              <a:t>and validating data, data schemas, and </a:t>
            </a:r>
            <a:r>
              <a:rPr lang="en-US" dirty="0" smtClean="0"/>
              <a:t>models.</a:t>
            </a:r>
          </a:p>
          <a:p>
            <a:pPr lvl="1"/>
            <a:r>
              <a:rPr lang="en-US" dirty="0" smtClean="0"/>
              <a:t>CD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system (an ML training pipeline) that </a:t>
            </a:r>
            <a:r>
              <a:rPr lang="en-US" dirty="0" smtClean="0"/>
              <a:t>automatically deploys </a:t>
            </a:r>
            <a:r>
              <a:rPr lang="en-US" dirty="0"/>
              <a:t>another service (model prediction service).</a:t>
            </a:r>
          </a:p>
          <a:p>
            <a:r>
              <a:rPr lang="en-US" dirty="0" smtClean="0"/>
              <a:t>Continuous training (CT) </a:t>
            </a:r>
            <a:r>
              <a:rPr lang="en-US" dirty="0"/>
              <a:t>is a new property, unique to ML systems, </a:t>
            </a: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concerned with automatically </a:t>
            </a:r>
            <a:r>
              <a:rPr lang="en-US" dirty="0" smtClean="0"/>
              <a:t>retraining the model in production </a:t>
            </a:r>
            <a:r>
              <a:rPr lang="en-US" dirty="0"/>
              <a:t>and serving the models.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Manual ML Steps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2133600"/>
          </a:xfrm>
        </p:spPr>
        <p:txBody>
          <a:bodyPr>
            <a:noAutofit/>
          </a:bodyPr>
          <a:lstStyle/>
          <a:p>
            <a:r>
              <a:rPr lang="en-US" dirty="0" smtClean="0"/>
              <a:t>Manual</a:t>
            </a:r>
            <a:r>
              <a:rPr lang="en-US" dirty="0"/>
              <a:t>, script-driven, and interactive process. </a:t>
            </a:r>
          </a:p>
          <a:p>
            <a:r>
              <a:rPr lang="en-US" dirty="0"/>
              <a:t>Disconnection between ML and operations, possibly leading to </a:t>
            </a:r>
            <a:r>
              <a:rPr lang="en-US" i="1" dirty="0"/>
              <a:t>training-serving skew</a:t>
            </a:r>
            <a:endParaRPr lang="en-US" dirty="0"/>
          </a:p>
          <a:p>
            <a:r>
              <a:rPr lang="en-US" dirty="0"/>
              <a:t>Infrequent release iterations. No CI, CD, active performance monitoring</a:t>
            </a:r>
          </a:p>
          <a:p>
            <a:r>
              <a:rPr lang="en-US" dirty="0"/>
              <a:t>Deploy </a:t>
            </a:r>
            <a:r>
              <a:rPr lang="en-US" dirty="0" smtClean="0"/>
              <a:t>trained Model </a:t>
            </a:r>
            <a:r>
              <a:rPr lang="en-US" dirty="0"/>
              <a:t>as a prediction service</a:t>
            </a:r>
          </a:p>
          <a:p>
            <a:r>
              <a:rPr lang="en-US" dirty="0" smtClean="0"/>
              <a:t>Deployment </a:t>
            </a:r>
            <a:r>
              <a:rPr lang="en-US" dirty="0"/>
              <a:t>process is concerned only with deploying the trained </a:t>
            </a:r>
            <a:r>
              <a:rPr lang="en-US" dirty="0" smtClean="0"/>
              <a:t>model as a prediction service, e.g., a </a:t>
            </a:r>
            <a:r>
              <a:rPr lang="en-US" dirty="0" err="1"/>
              <a:t>microservice</a:t>
            </a:r>
            <a:r>
              <a:rPr lang="en-US" dirty="0"/>
              <a:t> with a REST </a:t>
            </a:r>
            <a:r>
              <a:rPr lang="en-US" dirty="0" smtClean="0"/>
              <a:t>API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352800"/>
            <a:ext cx="9227024" cy="34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MLOps</a:t>
            </a:r>
            <a:r>
              <a:rPr lang="en-IN" dirty="0" smtClean="0"/>
              <a:t> Level 1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981200"/>
            <a:ext cx="3200400" cy="4038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</a:t>
            </a:r>
            <a:r>
              <a:rPr lang="en-US" dirty="0" smtClean="0"/>
              <a:t>erform </a:t>
            </a:r>
            <a:r>
              <a:rPr lang="en-US" dirty="0"/>
              <a:t>continuous </a:t>
            </a:r>
            <a:r>
              <a:rPr lang="en-US" dirty="0" smtClean="0"/>
              <a:t>training (CT) by  </a:t>
            </a:r>
            <a:r>
              <a:rPr lang="en-US" dirty="0"/>
              <a:t>automating the ML </a:t>
            </a:r>
            <a:r>
              <a:rPr lang="en-US" dirty="0" smtClean="0"/>
              <a:t>pipeline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Achieves continuous </a:t>
            </a:r>
            <a:r>
              <a:rPr lang="en-US" dirty="0"/>
              <a:t>delivery of model prediction service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Automated </a:t>
            </a:r>
            <a:r>
              <a:rPr lang="en-US" dirty="0"/>
              <a:t>data and model validation steps to the </a:t>
            </a:r>
            <a:r>
              <a:rPr lang="en-US" dirty="0" smtClean="0"/>
              <a:t>pipeline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Needs pipeline </a:t>
            </a:r>
            <a:r>
              <a:rPr lang="en-US" dirty="0"/>
              <a:t>triggers and metadata management.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90600"/>
            <a:ext cx="8078266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and Model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r>
              <a:rPr lang="en-US" b="1" dirty="0"/>
              <a:t>Data validation</a:t>
            </a:r>
            <a:r>
              <a:rPr lang="en-US" dirty="0"/>
              <a:t>: </a:t>
            </a:r>
            <a:r>
              <a:rPr lang="en-US" dirty="0" smtClean="0"/>
              <a:t>Required prior to </a:t>
            </a:r>
            <a:r>
              <a:rPr lang="en-US" dirty="0"/>
              <a:t>model training to decide whether </a:t>
            </a:r>
            <a:r>
              <a:rPr lang="en-US" dirty="0" smtClean="0"/>
              <a:t>to retrain </a:t>
            </a:r>
            <a:r>
              <a:rPr lang="en-US" dirty="0"/>
              <a:t>the model or stop the execution of the </a:t>
            </a:r>
            <a:r>
              <a:rPr lang="en-US" dirty="0" smtClean="0"/>
              <a:t>pipeline based on following</a:t>
            </a:r>
            <a:endParaRPr lang="en-US" dirty="0"/>
          </a:p>
          <a:p>
            <a:pPr lvl="1"/>
            <a:r>
              <a:rPr lang="en-US" dirty="0"/>
              <a:t>Data values skews: significant changes in the statistical properties of data, triggering </a:t>
            </a:r>
            <a:r>
              <a:rPr lang="en-US" dirty="0" smtClean="0"/>
              <a:t>retraining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schema skews: </a:t>
            </a:r>
            <a:r>
              <a:rPr lang="en-US" dirty="0" smtClean="0"/>
              <a:t>downstream </a:t>
            </a:r>
            <a:r>
              <a:rPr lang="en-US" dirty="0"/>
              <a:t>pipeline steps, including data processing and model training, receives data that doesn't comply with the expected schema. </a:t>
            </a:r>
            <a:endParaRPr lang="en-US" dirty="0" smtClean="0"/>
          </a:p>
          <a:p>
            <a:pPr lvl="2"/>
            <a:r>
              <a:rPr lang="en-US" dirty="0" smtClean="0"/>
              <a:t>stop </a:t>
            </a:r>
            <a:r>
              <a:rPr lang="en-US" dirty="0"/>
              <a:t>the pipeline </a:t>
            </a:r>
            <a:r>
              <a:rPr lang="en-US" dirty="0" smtClean="0"/>
              <a:t>to release </a:t>
            </a:r>
            <a:r>
              <a:rPr lang="en-US" dirty="0"/>
              <a:t>a fix or an update to the pipeline to handle these changes in the schema. </a:t>
            </a:r>
            <a:endParaRPr lang="en-US" dirty="0" smtClean="0"/>
          </a:p>
          <a:p>
            <a:pPr lvl="2"/>
            <a:r>
              <a:rPr lang="en-US" dirty="0" smtClean="0"/>
              <a:t>Schema </a:t>
            </a:r>
            <a:r>
              <a:rPr lang="en-US" dirty="0"/>
              <a:t>skews include receiving unexpected </a:t>
            </a:r>
            <a:r>
              <a:rPr lang="en-US" dirty="0" smtClean="0"/>
              <a:t>features or with unexpected values, </a:t>
            </a:r>
            <a:r>
              <a:rPr lang="en-US" dirty="0"/>
              <a:t>not receiving all the expected </a:t>
            </a:r>
            <a:r>
              <a:rPr lang="en-US" dirty="0" smtClean="0"/>
              <a:t>features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b="1" dirty="0" smtClean="0"/>
              <a:t>Model </a:t>
            </a:r>
            <a:r>
              <a:rPr lang="en-US" b="1" dirty="0"/>
              <a:t>validation</a:t>
            </a:r>
            <a:r>
              <a:rPr lang="en-US" dirty="0"/>
              <a:t>: </a:t>
            </a:r>
            <a:r>
              <a:rPr lang="en-US" dirty="0" smtClean="0"/>
              <a:t>Required after retraining the </a:t>
            </a:r>
            <a:r>
              <a:rPr lang="en-US" dirty="0"/>
              <a:t>model </a:t>
            </a:r>
            <a:r>
              <a:rPr lang="en-US" dirty="0" smtClean="0"/>
              <a:t>with </a:t>
            </a:r>
            <a:r>
              <a:rPr lang="en-US" dirty="0"/>
              <a:t>the new data. E</a:t>
            </a:r>
            <a:r>
              <a:rPr lang="en-US" dirty="0" smtClean="0"/>
              <a:t>valuate </a:t>
            </a:r>
            <a:r>
              <a:rPr lang="en-US" dirty="0"/>
              <a:t>and validate the model before </a:t>
            </a:r>
            <a:r>
              <a:rPr lang="en-US" dirty="0" smtClean="0"/>
              <a:t>promoting </a:t>
            </a:r>
            <a:r>
              <a:rPr lang="en-US" dirty="0"/>
              <a:t>to production. This </a:t>
            </a:r>
            <a:r>
              <a:rPr lang="en-US" i="1" dirty="0"/>
              <a:t>offline model validation</a:t>
            </a:r>
            <a:r>
              <a:rPr lang="en-US" dirty="0"/>
              <a:t> step consists </a:t>
            </a:r>
            <a:r>
              <a:rPr lang="en-US" dirty="0" smtClean="0"/>
              <a:t>of</a:t>
            </a:r>
            <a:endParaRPr lang="en-US" dirty="0"/>
          </a:p>
          <a:p>
            <a:pPr lvl="1"/>
            <a:r>
              <a:rPr lang="en-US" dirty="0" smtClean="0"/>
              <a:t>Producing </a:t>
            </a:r>
            <a:r>
              <a:rPr lang="en-US" dirty="0"/>
              <a:t>evaluation metric </a:t>
            </a:r>
            <a:r>
              <a:rPr lang="en-US" dirty="0" smtClean="0"/>
              <a:t>using </a:t>
            </a:r>
            <a:r>
              <a:rPr lang="en-US" dirty="0"/>
              <a:t>the trained model on </a:t>
            </a:r>
            <a:r>
              <a:rPr lang="en-US" dirty="0" smtClean="0"/>
              <a:t>test data </a:t>
            </a:r>
            <a:r>
              <a:rPr lang="en-US" dirty="0"/>
              <a:t>to assess the </a:t>
            </a:r>
            <a:r>
              <a:rPr lang="en-US" dirty="0" smtClean="0"/>
              <a:t>model quality.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/>
              <a:t>the evaluation </a:t>
            </a:r>
            <a:r>
              <a:rPr lang="en-US" dirty="0" smtClean="0"/>
              <a:t>metrics of production </a:t>
            </a:r>
            <a:r>
              <a:rPr lang="en-US" dirty="0"/>
              <a:t>model, baseline model, or other business-requirement models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Ensuring the consistency of model performance on </a:t>
            </a:r>
            <a:r>
              <a:rPr lang="en-US" dirty="0"/>
              <a:t>various </a:t>
            </a:r>
            <a:r>
              <a:rPr lang="en-US" dirty="0" smtClean="0"/>
              <a:t>data segments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est model </a:t>
            </a:r>
            <a:r>
              <a:rPr lang="en-US" dirty="0"/>
              <a:t>for deployment, including infrastructure compatibility and </a:t>
            </a:r>
            <a:r>
              <a:rPr lang="en-US" dirty="0" smtClean="0"/>
              <a:t>API consistency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ndergo</a:t>
            </a:r>
            <a:r>
              <a:rPr lang="en-US" dirty="0"/>
              <a:t> </a:t>
            </a:r>
            <a:r>
              <a:rPr lang="en-US" i="1" dirty="0"/>
              <a:t>online model validation</a:t>
            </a:r>
            <a:r>
              <a:rPr lang="en-US" dirty="0"/>
              <a:t>—in a canary deployment or an A/B </a:t>
            </a:r>
            <a:r>
              <a:rPr lang="en-US" dirty="0" smtClean="0"/>
              <a:t>testing setup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5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Level 2: CI/CD and automated pipeline automation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9982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Stages of CI/CD Automation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592241"/>
            <a:ext cx="9829800" cy="419896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b="1" dirty="0"/>
              <a:t>Development and experimentation</a:t>
            </a:r>
            <a:r>
              <a:rPr lang="en-US" dirty="0"/>
              <a:t>: </a:t>
            </a:r>
            <a:r>
              <a:rPr lang="en-US" dirty="0" smtClean="0"/>
              <a:t>iteratively </a:t>
            </a:r>
            <a:r>
              <a:rPr lang="en-US" dirty="0"/>
              <a:t>try </a:t>
            </a:r>
            <a:r>
              <a:rPr lang="en-US" dirty="0" smtClean="0"/>
              <a:t>new </a:t>
            </a:r>
            <a:r>
              <a:rPr lang="en-US" dirty="0"/>
              <a:t>ML algorithms </a:t>
            </a:r>
            <a:r>
              <a:rPr lang="en-US" dirty="0" smtClean="0"/>
              <a:t>and modeling. The </a:t>
            </a:r>
            <a:r>
              <a:rPr lang="en-US" dirty="0"/>
              <a:t>output </a:t>
            </a:r>
            <a:r>
              <a:rPr lang="en-US" dirty="0" smtClean="0"/>
              <a:t>is </a:t>
            </a:r>
            <a:r>
              <a:rPr lang="en-US" dirty="0"/>
              <a:t>the source code of the ML pipeline steps that are then pushed to a source repository.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Pipeline continuous integration</a:t>
            </a:r>
            <a:r>
              <a:rPr lang="en-US" dirty="0"/>
              <a:t>: </a:t>
            </a:r>
            <a:r>
              <a:rPr lang="en-US" dirty="0" smtClean="0"/>
              <a:t>build </a:t>
            </a:r>
            <a:r>
              <a:rPr lang="en-US" dirty="0"/>
              <a:t>source code and run various tests. The outputs of this stage are pipeline components (packages, </a:t>
            </a:r>
            <a:r>
              <a:rPr lang="en-US" dirty="0" err="1"/>
              <a:t>executables</a:t>
            </a:r>
            <a:r>
              <a:rPr lang="en-US" dirty="0"/>
              <a:t>, and artifacts</a:t>
            </a:r>
            <a:r>
              <a:rPr lang="en-US" dirty="0" smtClean="0"/>
              <a:t>).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Pipeline continuous delivery</a:t>
            </a:r>
            <a:r>
              <a:rPr lang="en-US" dirty="0"/>
              <a:t>: </a:t>
            </a:r>
            <a:r>
              <a:rPr lang="en-US" dirty="0" smtClean="0"/>
              <a:t>deploy artifacts </a:t>
            </a:r>
            <a:r>
              <a:rPr lang="en-US" dirty="0"/>
              <a:t>produced by the CI stage to the target environment. </a:t>
            </a:r>
            <a:endParaRPr lang="en-US" dirty="0" smtClean="0"/>
          </a:p>
          <a:p>
            <a:pPr marL="342900" indent="-342900">
              <a:buFont typeface="+mj-lt"/>
              <a:buAutoNum type="arabicParenR"/>
            </a:pPr>
            <a:r>
              <a:rPr lang="en-US" b="1" dirty="0" smtClean="0"/>
              <a:t>Automated training</a:t>
            </a:r>
            <a:r>
              <a:rPr lang="en-US" dirty="0"/>
              <a:t>: </a:t>
            </a:r>
            <a:r>
              <a:rPr lang="en-US" dirty="0" smtClean="0"/>
              <a:t>automatically </a:t>
            </a:r>
            <a:r>
              <a:rPr lang="en-US" dirty="0"/>
              <a:t>executed in production based on a schedule or </a:t>
            </a:r>
            <a:r>
              <a:rPr lang="en-US" dirty="0" smtClean="0"/>
              <a:t>trigger</a:t>
            </a:r>
            <a:r>
              <a:rPr lang="en-US" dirty="0"/>
              <a:t>.  </a:t>
            </a:r>
            <a:r>
              <a:rPr lang="en-US" dirty="0" smtClean="0"/>
              <a:t>The </a:t>
            </a:r>
            <a:r>
              <a:rPr lang="en-US" dirty="0"/>
              <a:t>output </a:t>
            </a:r>
            <a:r>
              <a:rPr lang="en-US" dirty="0" smtClean="0"/>
              <a:t>is </a:t>
            </a:r>
            <a:r>
              <a:rPr lang="en-US" dirty="0"/>
              <a:t>a trained model </a:t>
            </a:r>
            <a:r>
              <a:rPr lang="en-US" dirty="0" smtClean="0"/>
              <a:t>pushed </a:t>
            </a:r>
            <a:r>
              <a:rPr lang="en-US" dirty="0"/>
              <a:t>to the model registry.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Model continuous delivery</a:t>
            </a:r>
            <a:r>
              <a:rPr lang="en-US" dirty="0"/>
              <a:t>: </a:t>
            </a:r>
            <a:r>
              <a:rPr lang="en-US" dirty="0" smtClean="0"/>
              <a:t>serve </a:t>
            </a:r>
            <a:r>
              <a:rPr lang="en-US" dirty="0"/>
              <a:t>the trained model as a prediction service for the predictions.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Monitoring</a:t>
            </a:r>
            <a:r>
              <a:rPr lang="en-US" dirty="0"/>
              <a:t>: </a:t>
            </a:r>
            <a:r>
              <a:rPr lang="en-US" dirty="0" smtClean="0"/>
              <a:t>collect </a:t>
            </a:r>
            <a:r>
              <a:rPr lang="en-US" dirty="0"/>
              <a:t>statistics on the model performance based on live data. The output </a:t>
            </a:r>
            <a:r>
              <a:rPr lang="en-US" dirty="0" smtClean="0"/>
              <a:t>is </a:t>
            </a:r>
            <a:r>
              <a:rPr lang="en-US" dirty="0"/>
              <a:t>a trigger to execute the pipeline or to execute a new experiment cycle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CI/CD automated ML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1"/>
            <a:ext cx="1089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(-3, -2, -1, 0, 1, 2, 3)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mean(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0, mean(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4</a:t>
            </a:r>
          </a:p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std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= 2.16,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std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3.74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corr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486786"/>
            <a:ext cx="4069200" cy="30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Autofit/>
          </a:bodyPr>
          <a:lstStyle/>
          <a:p>
            <a:r>
              <a:rPr lang="en-US" dirty="0" smtClean="0"/>
              <a:t>Pipeline </a:t>
            </a:r>
            <a:r>
              <a:rPr lang="en-US" dirty="0"/>
              <a:t>and its components are built, tested, and packaged when </a:t>
            </a:r>
            <a:endParaRPr lang="en-US" dirty="0" smtClean="0"/>
          </a:p>
          <a:p>
            <a:pPr lvl="1"/>
            <a:r>
              <a:rPr lang="en-US" dirty="0" smtClean="0"/>
              <a:t>new </a:t>
            </a:r>
            <a:r>
              <a:rPr lang="en-US" dirty="0"/>
              <a:t>code is committed or </a:t>
            </a:r>
            <a:endParaRPr lang="en-US" dirty="0" smtClean="0"/>
          </a:p>
          <a:p>
            <a:pPr lvl="1"/>
            <a:r>
              <a:rPr lang="en-US" dirty="0" smtClean="0"/>
              <a:t>pushed </a:t>
            </a:r>
            <a:r>
              <a:rPr lang="en-US" dirty="0"/>
              <a:t>to the source code repository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Besides </a:t>
            </a:r>
            <a:r>
              <a:rPr lang="en-US" dirty="0"/>
              <a:t>building packages, container images, and </a:t>
            </a:r>
            <a:r>
              <a:rPr lang="en-US" dirty="0" err="1"/>
              <a:t>executables</a:t>
            </a:r>
            <a:r>
              <a:rPr lang="en-US" dirty="0"/>
              <a:t>, </a:t>
            </a:r>
            <a:r>
              <a:rPr lang="en-US" dirty="0" smtClean="0"/>
              <a:t>CI </a:t>
            </a:r>
            <a:r>
              <a:rPr lang="en-US" dirty="0"/>
              <a:t>process can </a:t>
            </a:r>
            <a:r>
              <a:rPr lang="en-US" dirty="0" smtClean="0"/>
              <a:t>include</a:t>
            </a:r>
            <a:endParaRPr lang="en-US" dirty="0"/>
          </a:p>
          <a:p>
            <a:pPr lvl="1"/>
            <a:r>
              <a:rPr lang="en-US" dirty="0" smtClean="0"/>
              <a:t>Unit testing </a:t>
            </a:r>
            <a:r>
              <a:rPr lang="en-US" dirty="0"/>
              <a:t>feature engineering </a:t>
            </a:r>
            <a:r>
              <a:rPr lang="en-US" dirty="0" smtClean="0"/>
              <a:t>logic.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testing the different </a:t>
            </a:r>
            <a:r>
              <a:rPr lang="en-US" dirty="0" smtClean="0"/>
              <a:t>methods implemented in your model. </a:t>
            </a:r>
          </a:p>
          <a:p>
            <a:pPr lvl="2"/>
            <a:r>
              <a:rPr lang="en-US" dirty="0" smtClean="0"/>
              <a:t>For </a:t>
            </a:r>
            <a:r>
              <a:rPr lang="en-US" dirty="0"/>
              <a:t>example, you have a function that accepts a categorical data column and you encode the function as a one-hot </a:t>
            </a:r>
            <a:r>
              <a:rPr lang="en-US" dirty="0" smtClean="0"/>
              <a:t>feature.</a:t>
            </a:r>
          </a:p>
          <a:p>
            <a:pPr lvl="1"/>
            <a:r>
              <a:rPr lang="en-US" dirty="0" smtClean="0"/>
              <a:t>Testing for training convergence </a:t>
            </a:r>
          </a:p>
          <a:p>
            <a:pPr lvl="1"/>
            <a:r>
              <a:rPr lang="en-US" dirty="0" smtClean="0"/>
              <a:t>Testing for </a:t>
            </a:r>
            <a:r>
              <a:rPr lang="en-US" dirty="0"/>
              <a:t> </a:t>
            </a:r>
            <a:r>
              <a:rPr lang="en-US" dirty="0" err="1"/>
              <a:t>NaN</a:t>
            </a:r>
            <a:r>
              <a:rPr lang="en-US" dirty="0"/>
              <a:t> values due to dividing by zero or manipulating small or large </a:t>
            </a:r>
            <a:r>
              <a:rPr lang="en-US" dirty="0" smtClean="0"/>
              <a:t>values.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that each component in the pipeline produces the expected </a:t>
            </a:r>
            <a:r>
              <a:rPr lang="en-US" dirty="0" smtClean="0"/>
              <a:t>artifacts.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integration between pipeline components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5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Delivery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ontinuously </a:t>
            </a:r>
            <a:r>
              <a:rPr lang="en-US" dirty="0"/>
              <a:t>delivers new pipeline implementations to the target environment </a:t>
            </a:r>
            <a:endParaRPr lang="en-US" dirty="0" smtClean="0"/>
          </a:p>
          <a:p>
            <a:pPr lvl="1"/>
            <a:r>
              <a:rPr lang="en-US" dirty="0" smtClean="0"/>
              <a:t>prediction </a:t>
            </a:r>
            <a:r>
              <a:rPr lang="en-US" dirty="0"/>
              <a:t>services of the newly trained model.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rapid and reliable continuous delivery of pipelines and </a:t>
            </a:r>
            <a:r>
              <a:rPr lang="en-US" dirty="0" smtClean="0"/>
              <a:t>models, consider</a:t>
            </a:r>
            <a:endParaRPr lang="en-US" dirty="0"/>
          </a:p>
          <a:p>
            <a:pPr lvl="1"/>
            <a:r>
              <a:rPr lang="en-US" dirty="0"/>
              <a:t>Verifying the compatibility of the model with the target infrastructure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.g., required packages are </a:t>
            </a:r>
            <a:r>
              <a:rPr lang="en-US" dirty="0"/>
              <a:t>installed in the serving </a:t>
            </a:r>
            <a:r>
              <a:rPr lang="en-US" dirty="0" smtClean="0"/>
              <a:t>environment</a:t>
            </a:r>
          </a:p>
          <a:p>
            <a:pPr lvl="2"/>
            <a:r>
              <a:rPr lang="en-US" dirty="0" smtClean="0"/>
              <a:t>Availability of memory</a:t>
            </a:r>
            <a:r>
              <a:rPr lang="en-US" dirty="0"/>
              <a:t>, compute, and accelerator </a:t>
            </a:r>
            <a:r>
              <a:rPr lang="en-US" dirty="0" smtClean="0"/>
              <a:t>resources.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the prediction service by calling the service API </a:t>
            </a:r>
            <a:r>
              <a:rPr lang="en-US" dirty="0" smtClean="0"/>
              <a:t>for the updated model</a:t>
            </a:r>
            <a:endParaRPr lang="en-US" dirty="0"/>
          </a:p>
          <a:p>
            <a:pPr lvl="1"/>
            <a:r>
              <a:rPr lang="en-US" dirty="0" smtClean="0"/>
              <a:t>Testing </a:t>
            </a:r>
            <a:r>
              <a:rPr lang="en-US" dirty="0"/>
              <a:t>prediction service performance, </a:t>
            </a:r>
            <a:r>
              <a:rPr lang="en-US" dirty="0" smtClean="0"/>
              <a:t>such as throughput, latency.</a:t>
            </a:r>
          </a:p>
          <a:p>
            <a:pPr lvl="1"/>
            <a:r>
              <a:rPr lang="en-US" dirty="0" smtClean="0"/>
              <a:t>Validating </a:t>
            </a:r>
            <a:r>
              <a:rPr lang="en-US" dirty="0"/>
              <a:t>the data either for retraining or batch </a:t>
            </a:r>
            <a:r>
              <a:rPr lang="en-US" dirty="0" smtClean="0"/>
              <a:t>prediction.</a:t>
            </a:r>
          </a:p>
          <a:p>
            <a:pPr lvl="1"/>
            <a:r>
              <a:rPr lang="en-US" dirty="0" smtClean="0"/>
              <a:t>Verifying </a:t>
            </a:r>
            <a:r>
              <a:rPr lang="en-US" dirty="0"/>
              <a:t>that models meet the predictive performance targets </a:t>
            </a:r>
            <a:r>
              <a:rPr lang="en-US" dirty="0" smtClean="0"/>
              <a:t>prior to deployment.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deployment to a test environment, </a:t>
            </a:r>
            <a:r>
              <a:rPr lang="en-US" dirty="0" smtClean="0"/>
              <a:t>triggered </a:t>
            </a:r>
            <a:r>
              <a:rPr lang="en-US" dirty="0"/>
              <a:t>by </a:t>
            </a:r>
            <a:r>
              <a:rPr lang="en-US" dirty="0" smtClean="0"/>
              <a:t>new code </a:t>
            </a:r>
            <a:r>
              <a:rPr lang="en-US" dirty="0"/>
              <a:t>to the development </a:t>
            </a:r>
            <a:r>
              <a:rPr lang="en-US" dirty="0" smtClean="0"/>
              <a:t>branch.</a:t>
            </a:r>
          </a:p>
          <a:p>
            <a:pPr lvl="1"/>
            <a:r>
              <a:rPr lang="en-US" dirty="0" smtClean="0"/>
              <a:t>Semi-automated </a:t>
            </a:r>
            <a:r>
              <a:rPr lang="en-US" dirty="0"/>
              <a:t>deployment to a pre-production environment, </a:t>
            </a:r>
            <a:r>
              <a:rPr lang="en-US" dirty="0" smtClean="0"/>
              <a:t>triggered </a:t>
            </a:r>
            <a:r>
              <a:rPr lang="en-US" dirty="0"/>
              <a:t>by </a:t>
            </a:r>
            <a:r>
              <a:rPr lang="en-US" dirty="0" smtClean="0"/>
              <a:t>code merging </a:t>
            </a:r>
          </a:p>
          <a:p>
            <a:pPr lvl="1"/>
            <a:r>
              <a:rPr lang="en-US" dirty="0" smtClean="0"/>
              <a:t>Manual </a:t>
            </a:r>
            <a:r>
              <a:rPr lang="en-US" dirty="0"/>
              <a:t>deployment to a production </a:t>
            </a:r>
            <a:r>
              <a:rPr lang="en-US" dirty="0" smtClean="0"/>
              <a:t>from pre-production.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Frameworks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</a:t>
            </a:r>
            <a:r>
              <a:rPr lang="en-IN" dirty="0" smtClean="0">
                <a:hlinkClick r:id="rId3"/>
              </a:rPr>
              <a:t>cloud.google.com/solutions/machine-learning/mlops-continuous-delivery-and-automation-pipelines-in-machine-learning</a:t>
            </a:r>
            <a:endParaRPr lang="en-IN" dirty="0" smtClean="0"/>
          </a:p>
          <a:p>
            <a:pPr lvl="1"/>
            <a:r>
              <a:rPr lang="en-IN" dirty="0" err="1" smtClean="0"/>
              <a:t>Kubeflow</a:t>
            </a:r>
            <a:r>
              <a:rPr lang="en-IN" dirty="0" smtClean="0"/>
              <a:t> and Cloud Build</a:t>
            </a:r>
          </a:p>
          <a:p>
            <a:endParaRPr lang="en-IN" dirty="0"/>
          </a:p>
          <a:p>
            <a:r>
              <a:rPr lang="en-IN" dirty="0" smtClean="0"/>
              <a:t>Amazon AWS </a:t>
            </a:r>
            <a:r>
              <a:rPr lang="en-IN" dirty="0" err="1" smtClean="0"/>
              <a:t>MLOps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Microsoft Azure </a:t>
            </a:r>
            <a:r>
              <a:rPr lang="en-IN" dirty="0" err="1" smtClean="0"/>
              <a:t>MLOps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Cloud Vendors are providing </a:t>
            </a:r>
            <a:r>
              <a:rPr lang="en-IN" dirty="0" err="1" smtClean="0"/>
              <a:t>MLOps</a:t>
            </a:r>
            <a:r>
              <a:rPr lang="en-IN" dirty="0" smtClean="0"/>
              <a:t>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5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10160000" cy="5334000"/>
          </a:xfrm>
        </p:spPr>
        <p:txBody>
          <a:bodyPr>
            <a:noAutofit/>
          </a:bodyPr>
          <a:lstStyle/>
          <a:p>
            <a:r>
              <a:rPr lang="en-US" dirty="0"/>
              <a:t>Compare the three proximity measures according to their behavior under variable transformation</a:t>
            </a:r>
          </a:p>
          <a:p>
            <a:pPr lvl="1"/>
            <a:r>
              <a:rPr lang="en-US" dirty="0"/>
              <a:t>scaling: multiplication by a value</a:t>
            </a:r>
          </a:p>
          <a:p>
            <a:pPr lvl="1"/>
            <a:r>
              <a:rPr lang="en-US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Consider </a:t>
            </a:r>
            <a:r>
              <a:rPr lang="en-US" dirty="0"/>
              <a:t>the example</a:t>
            </a:r>
          </a:p>
          <a:p>
            <a:pPr lvl="1"/>
            <a:r>
              <a:rPr lang="en-US" b="1" dirty="0"/>
              <a:t>x </a:t>
            </a:r>
            <a:r>
              <a:rPr lang="en-US" dirty="0"/>
              <a:t>= (1</a:t>
            </a:r>
            <a:r>
              <a:rPr lang="en-US" i="1" dirty="0"/>
              <a:t>, </a:t>
            </a:r>
            <a:r>
              <a:rPr lang="en-US" dirty="0"/>
              <a:t>2</a:t>
            </a:r>
            <a:r>
              <a:rPr lang="en-US" i="1" dirty="0"/>
              <a:t>, </a:t>
            </a:r>
            <a:r>
              <a:rPr lang="en-US" dirty="0"/>
              <a:t>4</a:t>
            </a:r>
            <a:r>
              <a:rPr lang="en-US" i="1" dirty="0"/>
              <a:t>, </a:t>
            </a:r>
            <a:r>
              <a:rPr lang="en-US" dirty="0"/>
              <a:t>3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0), </a:t>
            </a:r>
            <a:r>
              <a:rPr lang="es-ES" b="1" dirty="0"/>
              <a:t>y </a:t>
            </a:r>
            <a:r>
              <a:rPr lang="es-ES" dirty="0"/>
              <a:t>= (1</a:t>
            </a:r>
            <a:r>
              <a:rPr lang="es-ES" i="1" dirty="0"/>
              <a:t>, </a:t>
            </a:r>
            <a:r>
              <a:rPr lang="es-ES" dirty="0"/>
              <a:t>2</a:t>
            </a:r>
            <a:r>
              <a:rPr lang="es-ES" i="1" dirty="0"/>
              <a:t>, </a:t>
            </a:r>
            <a:r>
              <a:rPr lang="es-ES" dirty="0"/>
              <a:t>3</a:t>
            </a:r>
            <a:r>
              <a:rPr lang="es-ES" i="1" dirty="0"/>
              <a:t>, </a:t>
            </a:r>
            <a:r>
              <a:rPr lang="es-ES" dirty="0"/>
              <a:t>4</a:t>
            </a:r>
            <a:r>
              <a:rPr lang="es-ES" i="1" dirty="0"/>
              <a:t>, </a:t>
            </a:r>
            <a:r>
              <a:rPr lang="es-ES" dirty="0"/>
              <a:t>0</a:t>
            </a:r>
            <a:r>
              <a:rPr lang="es-ES" i="1" dirty="0"/>
              <a:t>, </a:t>
            </a:r>
            <a:r>
              <a:rPr lang="es-ES" dirty="0"/>
              <a:t>0</a:t>
            </a:r>
            <a:r>
              <a:rPr lang="es-ES" i="1" dirty="0"/>
              <a:t>, </a:t>
            </a:r>
            <a:r>
              <a:rPr lang="es-ES" dirty="0"/>
              <a:t>0)</a:t>
            </a:r>
          </a:p>
          <a:p>
            <a:pPr lvl="1"/>
            <a:r>
              <a:rPr lang="en-US" b="1" dirty="0" err="1"/>
              <a:t>y</a:t>
            </a:r>
            <a:r>
              <a:rPr lang="en-US" b="1" baseline="-25000" dirty="0" err="1"/>
              <a:t>s</a:t>
            </a:r>
            <a:r>
              <a:rPr lang="en-US" b="1" baseline="-25000" dirty="0"/>
              <a:t>  </a:t>
            </a:r>
            <a:r>
              <a:rPr lang="en-US" b="1" dirty="0"/>
              <a:t>= y * 2 </a:t>
            </a:r>
            <a:r>
              <a:rPr lang="en-US" dirty="0"/>
              <a:t>(scaled version of y),  </a:t>
            </a:r>
            <a:r>
              <a:rPr lang="en-US" b="1" dirty="0" err="1"/>
              <a:t>y</a:t>
            </a:r>
            <a:r>
              <a:rPr lang="en-US" b="1" baseline="-25000" dirty="0" err="1"/>
              <a:t>t</a:t>
            </a:r>
            <a:r>
              <a:rPr lang="en-US" b="1" baseline="-25000" dirty="0"/>
              <a:t>  </a:t>
            </a:r>
            <a:r>
              <a:rPr lang="en-US" b="1" dirty="0"/>
              <a:t>= y + 5 </a:t>
            </a:r>
            <a:r>
              <a:rPr lang="en-US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20536"/>
              </p:ext>
            </p:extLst>
          </p:nvPr>
        </p:nvGraphicFramePr>
        <p:xfrm>
          <a:off x="22098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=""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=""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=""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=""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=""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2133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=""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=""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=""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=""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Choice of the right proximity measure depends on the domain</a:t>
            </a:r>
          </a:p>
          <a:p>
            <a:r>
              <a:rPr lang="en-US" dirty="0"/>
              <a:t>What is the correct choice of proximity measure for the following situations?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Comparing documents using the frequencies of words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Documents are considered similar if the word frequencies are </a:t>
            </a:r>
            <a:r>
              <a:rPr lang="en-US" dirty="0" smtClean="0"/>
              <a:t>similar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Comparing the temperature in Celsius of two locations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Two locations are considered similar if the temperatures are similar in </a:t>
            </a:r>
            <a:r>
              <a:rPr lang="en-US" dirty="0" smtClean="0"/>
              <a:t>magnitude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/>
              <a:t>Comparing two time series of temperature measured in Celsius</a:t>
            </a:r>
          </a:p>
          <a:p>
            <a:pPr marL="1147763" lvl="2" indent="-233363">
              <a:spcBef>
                <a:spcPts val="1000"/>
              </a:spcBef>
            </a:pPr>
            <a:r>
              <a:rPr lang="en-US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  <a:p>
            <a:pPr lvl="1">
              <a:spcBef>
                <a:spcPts val="1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Autofit/>
          </a:bodyPr>
          <a:lstStyle/>
          <a:p>
            <a:r>
              <a:rPr lang="en-US" dirty="0"/>
              <a:t>Domain of application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Similarity measures tend to be specific to the type of attribute and data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Symmetry is a common one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Tolerance to noise and outliers is another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Ability to find more types of patterns?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>
              <a:spcBef>
                <a:spcPts val="1000"/>
              </a:spcBef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Visualization Plots</a:t>
            </a:r>
          </a:p>
          <a:p>
            <a:pPr lvl="1"/>
            <a:r>
              <a:rPr lang="en-IN" dirty="0" smtClean="0"/>
              <a:t>Histogram</a:t>
            </a:r>
          </a:p>
          <a:p>
            <a:pPr lvl="1"/>
            <a:r>
              <a:rPr lang="en-IN" dirty="0" smtClean="0"/>
              <a:t>Boxplot</a:t>
            </a:r>
          </a:p>
          <a:p>
            <a:pPr lvl="1"/>
            <a:r>
              <a:rPr lang="en-IN" dirty="0" smtClean="0"/>
              <a:t>Contour</a:t>
            </a:r>
          </a:p>
          <a:p>
            <a:pPr lvl="1"/>
            <a:r>
              <a:rPr lang="en-IN" dirty="0" smtClean="0"/>
              <a:t>Scatter Plot</a:t>
            </a:r>
          </a:p>
          <a:p>
            <a:pPr lvl="1"/>
            <a:r>
              <a:rPr lang="en-IN" dirty="0" smtClean="0"/>
              <a:t>Matrix Plots</a:t>
            </a:r>
          </a:p>
          <a:p>
            <a:pPr lvl="1"/>
            <a:r>
              <a:rPr lang="en-IN" dirty="0" smtClean="0"/>
              <a:t>Correlation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1" y="1600201"/>
            <a:ext cx="5867400" cy="52577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Visualization </a:t>
            </a:r>
            <a:r>
              <a:rPr lang="en-US" dirty="0"/>
              <a:t>of data is one of the most powerful and appealing techniques for data exploration.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Humans have a well developed ability to analyze large amounts of information that is presented visually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Can detect general patterns and trends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Can detect outliers and unusual </a:t>
            </a:r>
            <a:r>
              <a:rPr lang="en-US" dirty="0" smtClean="0"/>
              <a:t>patterns</a:t>
            </a:r>
          </a:p>
          <a:p>
            <a:pPr>
              <a:tabLst>
                <a:tab pos="1257300" algn="l"/>
              </a:tabLst>
            </a:pPr>
            <a:r>
              <a:rPr lang="en-US" dirty="0"/>
              <a:t>Data objects, their attributes, and the relationships among data objects are translated into graphical elements such as points, lines, shapes, and colors.</a:t>
            </a:r>
          </a:p>
          <a:p>
            <a:pPr>
              <a:tabLst>
                <a:tab pos="1257300" algn="l"/>
              </a:tabLst>
            </a:pPr>
            <a:r>
              <a:rPr lang="en-US" dirty="0"/>
              <a:t>Example: </a:t>
            </a:r>
          </a:p>
          <a:p>
            <a:pPr lvl="1">
              <a:tabLst>
                <a:tab pos="1257300" algn="l"/>
              </a:tabLst>
            </a:pPr>
            <a:r>
              <a:rPr lang="en-US" dirty="0"/>
              <a:t>Objects are often represented as points</a:t>
            </a:r>
          </a:p>
          <a:p>
            <a:pPr lvl="1">
              <a:tabLst>
                <a:tab pos="1257300" algn="l"/>
              </a:tabLst>
            </a:pPr>
            <a:r>
              <a:rPr lang="en-US" dirty="0"/>
              <a:t>Their attribute values can be represented as the position of the points or the characteristics of the points, e.g., color, size, and </a:t>
            </a:r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Conversion of data into a visual or tabular format</a:t>
            </a:r>
            <a:endParaRPr lang="en-IN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>
            <a:fillRect/>
          </a:stretch>
        </p:blipFill>
        <p:spPr bwMode="auto">
          <a:xfrm>
            <a:off x="6258778" y="1524000"/>
            <a:ext cx="5915025" cy="392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562600"/>
            <a:ext cx="4861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Sea Surface Temperature (SST) for July 1982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57300" algn="l"/>
              </a:tabLst>
            </a:pPr>
            <a:r>
              <a:rPr lang="en-US" dirty="0" smtClean="0"/>
              <a:t>Data </a:t>
            </a:r>
            <a:r>
              <a:rPr lang="en-US" dirty="0"/>
              <a:t>objects, their attributes, and the relationships among data objects are translated into graphical elements such as points, lines, shapes, and colors.</a:t>
            </a:r>
          </a:p>
          <a:p>
            <a:pPr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Example: 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Objects are often represented as points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Their attribute values can be represented as the position of the points or the characteristics of the points, e.g., color, size, and shape</a:t>
            </a:r>
          </a:p>
          <a:p>
            <a:pPr lvl="1">
              <a:lnSpc>
                <a:spcPct val="90000"/>
              </a:lnSpc>
              <a:tabLst>
                <a:tab pos="1257300" algn="l"/>
              </a:tabLst>
            </a:pPr>
            <a:r>
              <a:rPr lang="en-US" dirty="0"/>
              <a:t>If position is used, then the relationships of points, i.e., whether they form groups or a point is an outlier, is easily perceived.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Mapping information to a visual format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914399"/>
          </a:xfrm>
        </p:spPr>
        <p:txBody>
          <a:bodyPr/>
          <a:lstStyle/>
          <a:p>
            <a:r>
              <a:rPr lang="en-US" dirty="0"/>
              <a:t>Is the </a:t>
            </a:r>
            <a:r>
              <a:rPr lang="en-US" dirty="0" smtClean="0"/>
              <a:t>Can </a:t>
            </a:r>
            <a:r>
              <a:rPr lang="en-US" dirty="0"/>
              <a:t>make a large difference in how easy it is to understand the data</a:t>
            </a:r>
          </a:p>
          <a:p>
            <a:r>
              <a:rPr lang="en-US" dirty="0"/>
              <a:t>Example: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Placement </a:t>
            </a:r>
            <a:r>
              <a:rPr lang="en-US" dirty="0"/>
              <a:t>of visual elements within a display</a:t>
            </a:r>
          </a:p>
          <a:p>
            <a:endParaRPr lang="en-IN" dirty="0"/>
          </a:p>
        </p:txBody>
      </p:sp>
      <p:pic>
        <p:nvPicPr>
          <p:cNvPr id="9431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27"/>
          <a:stretch/>
        </p:blipFill>
        <p:spPr bwMode="auto">
          <a:xfrm>
            <a:off x="2438400" y="2895600"/>
            <a:ext cx="2809240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2"/>
          <a:stretch/>
        </p:blipFill>
        <p:spPr bwMode="auto">
          <a:xfrm>
            <a:off x="6629400" y="2819400"/>
            <a:ext cx="2725738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562600" y="3886200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86" y="1752600"/>
            <a:ext cx="4655536" cy="3490913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295400" y="54102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For red points, the Euclidean distance is 14.7, </a:t>
            </a:r>
            <a:r>
              <a:rPr lang="en-US" sz="18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Mahalanobis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7696200" y="12954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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 is the </a:t>
            </a: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</a:t>
            </a:r>
            <a:endParaRPr lang="en-US" sz="18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aseline="30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1219200"/>
                <a:ext cx="4805483" cy="368627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509" y="1900996"/>
                <a:ext cx="1594091" cy="689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18288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38400"/>
                <a:ext cx="2971800" cy="689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95" y="2362200"/>
                <a:ext cx="1616405" cy="6898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/>
          <p:cNvSpPr/>
          <p:nvPr/>
        </p:nvSpPr>
        <p:spPr>
          <a:xfrm>
            <a:off x="7808546" y="1905000"/>
            <a:ext cx="152400" cy="1066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Bracket 5"/>
          <p:cNvSpPr/>
          <p:nvPr/>
        </p:nvSpPr>
        <p:spPr>
          <a:xfrm>
            <a:off x="11353800" y="1905000"/>
            <a:ext cx="152400" cy="9906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057400"/>
                <a:ext cx="838200" cy="6109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276600"/>
                <a:ext cx="1526828" cy="526939"/>
              </a:xfrm>
              <a:prstGeom prst="rect">
                <a:avLst/>
              </a:prstGeom>
              <a:blipFill rotWithShape="0">
                <a:blip r:embed="rId9"/>
                <a:stretch>
                  <a:fillRect t="-81395" r="-33600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3886200"/>
                <a:ext cx="1537152" cy="526939"/>
              </a:xfrm>
              <a:prstGeom prst="rect">
                <a:avLst/>
              </a:prstGeom>
              <a:blipFill rotWithShape="0">
                <a:blip r:embed="rId10"/>
                <a:stretch>
                  <a:fillRect t="-81395" r="-33333" b="-127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690687"/>
            <a:ext cx="10160000" cy="27289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Selection </a:t>
            </a:r>
            <a:r>
              <a:rPr lang="en-US" dirty="0"/>
              <a:t>may involve the choosing a subset of attributes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Dimensionality reduction is often used to reduce the number of dimensions to two or three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Alternatively, pairs of attributes can be considered</a:t>
            </a:r>
          </a:p>
          <a:p>
            <a:pPr>
              <a:lnSpc>
                <a:spcPct val="90000"/>
              </a:lnSpc>
            </a:pPr>
            <a:r>
              <a:rPr lang="en-US" dirty="0"/>
              <a:t>Selection may also involve choosing a subset of objects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A region of the screen can only show so many points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sample, but want to preserve points in sparse areas 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limination </a:t>
            </a:r>
            <a:r>
              <a:rPr lang="en-US" dirty="0"/>
              <a:t>or the de-emphasis of certain objects and </a:t>
            </a:r>
            <a:r>
              <a:rPr lang="en-US" dirty="0" smtClean="0"/>
              <a:t>attributes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Histograms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462087"/>
            <a:ext cx="10160000" cy="2728913"/>
          </a:xfrm>
        </p:spPr>
        <p:txBody>
          <a:bodyPr/>
          <a:lstStyle/>
          <a:p>
            <a:r>
              <a:rPr lang="en-US" sz="2400" dirty="0"/>
              <a:t>Histogram </a:t>
            </a:r>
          </a:p>
          <a:p>
            <a:pPr lvl="1"/>
            <a:r>
              <a:rPr lang="en-US" sz="2000" dirty="0"/>
              <a:t>Usually shows the distribution of values of a single variable</a:t>
            </a:r>
          </a:p>
          <a:p>
            <a:pPr lvl="1"/>
            <a:r>
              <a:rPr lang="en-US" sz="2000" dirty="0"/>
              <a:t>Divide the values into bins and show a bar plot of the number of objects in each bin. </a:t>
            </a:r>
          </a:p>
          <a:p>
            <a:pPr lvl="1"/>
            <a:r>
              <a:rPr lang="en-US" sz="2000" dirty="0"/>
              <a:t>The height of each bar indicates the number of objects</a:t>
            </a:r>
          </a:p>
          <a:p>
            <a:pPr lvl="1"/>
            <a:r>
              <a:rPr lang="en-US" sz="2000" dirty="0"/>
              <a:t>Shape of histogram depends on the number of bins</a:t>
            </a:r>
          </a:p>
          <a:p>
            <a:r>
              <a:rPr lang="en-US" sz="2400" dirty="0"/>
              <a:t>Example: Petal Width </a:t>
            </a:r>
            <a:r>
              <a:rPr lang="en-US" sz="2000" dirty="0"/>
              <a:t>(10 and 20 bins, respectively)</a:t>
            </a:r>
            <a:r>
              <a:rPr lang="en-US" sz="2400" dirty="0"/>
              <a:t> </a:t>
            </a:r>
          </a:p>
          <a:p>
            <a:pPr lvl="1">
              <a:buFont typeface="Arial" charset="0"/>
              <a:buNone/>
            </a:pP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b="3267"/>
          <a:stretch>
            <a:fillRect/>
          </a:stretch>
        </p:blipFill>
        <p:spPr bwMode="auto">
          <a:xfrm>
            <a:off x="2286001" y="3962400"/>
            <a:ext cx="32686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92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b="3267"/>
          <a:stretch>
            <a:fillRect/>
          </a:stretch>
        </p:blipFill>
        <p:spPr bwMode="auto">
          <a:xfrm>
            <a:off x="6019801" y="3962400"/>
            <a:ext cx="32686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3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7776"/>
            <a:ext cx="5657850" cy="388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Two-Dimensional Histograms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8381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Show the joint distribution of the values of two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 petal width and petal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Box Plots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Display distribution of data</a:t>
            </a:r>
            <a:endParaRPr lang="en-IN" dirty="0"/>
          </a:p>
        </p:txBody>
      </p:sp>
      <p:grpSp>
        <p:nvGrpSpPr>
          <p:cNvPr id="953352" name="Group 8"/>
          <p:cNvGrpSpPr>
            <a:grpSpLocks/>
          </p:cNvGrpSpPr>
          <p:nvPr/>
        </p:nvGrpSpPr>
        <p:grpSpPr bwMode="auto">
          <a:xfrm>
            <a:off x="8229601" y="1423987"/>
            <a:ext cx="644525" cy="4824413"/>
            <a:chOff x="1800" y="882"/>
            <a:chExt cx="1015" cy="4878"/>
          </a:xfrm>
        </p:grpSpPr>
        <p:sp>
          <p:nvSpPr>
            <p:cNvPr id="953353" name="Line 9"/>
            <p:cNvSpPr>
              <a:spLocks noChangeShapeType="1"/>
            </p:cNvSpPr>
            <p:nvPr/>
          </p:nvSpPr>
          <p:spPr bwMode="auto">
            <a:xfrm flipV="1">
              <a:off x="2314" y="1729"/>
              <a:ext cx="1" cy="139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4" name="Line 10"/>
            <p:cNvSpPr>
              <a:spLocks noChangeShapeType="1"/>
            </p:cNvSpPr>
            <p:nvPr/>
          </p:nvSpPr>
          <p:spPr bwMode="auto">
            <a:xfrm flipV="1">
              <a:off x="2314" y="4117"/>
              <a:ext cx="1" cy="118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5" name="Line 11"/>
            <p:cNvSpPr>
              <a:spLocks noChangeShapeType="1"/>
            </p:cNvSpPr>
            <p:nvPr/>
          </p:nvSpPr>
          <p:spPr bwMode="auto">
            <a:xfrm>
              <a:off x="2057" y="5298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6" name="Line 12"/>
            <p:cNvSpPr>
              <a:spLocks noChangeShapeType="1"/>
            </p:cNvSpPr>
            <p:nvPr/>
          </p:nvSpPr>
          <p:spPr bwMode="auto">
            <a:xfrm>
              <a:off x="2057" y="1729"/>
              <a:ext cx="5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7" name="Rectangle 13"/>
            <p:cNvSpPr>
              <a:spLocks noChangeArrowheads="1"/>
            </p:cNvSpPr>
            <p:nvPr/>
          </p:nvSpPr>
          <p:spPr bwMode="auto">
            <a:xfrm>
              <a:off x="1800" y="3128"/>
              <a:ext cx="1015" cy="989"/>
            </a:xfrm>
            <a:prstGeom prst="rect">
              <a:avLst/>
            </a:prstGeom>
            <a:noFill/>
            <a:ln w="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8" name="Line 14"/>
            <p:cNvSpPr>
              <a:spLocks noChangeShapeType="1"/>
            </p:cNvSpPr>
            <p:nvPr/>
          </p:nvSpPr>
          <p:spPr bwMode="auto">
            <a:xfrm>
              <a:off x="1800" y="3719"/>
              <a:ext cx="10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59" name="Line 15"/>
            <p:cNvSpPr>
              <a:spLocks noChangeShapeType="1"/>
            </p:cNvSpPr>
            <p:nvPr/>
          </p:nvSpPr>
          <p:spPr bwMode="auto">
            <a:xfrm>
              <a:off x="2250" y="93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0" name="Line 16"/>
            <p:cNvSpPr>
              <a:spLocks noChangeShapeType="1"/>
            </p:cNvSpPr>
            <p:nvPr/>
          </p:nvSpPr>
          <p:spPr bwMode="auto">
            <a:xfrm>
              <a:off x="2314" y="882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1" name="Line 17"/>
            <p:cNvSpPr>
              <a:spLocks noChangeShapeType="1"/>
            </p:cNvSpPr>
            <p:nvPr/>
          </p:nvSpPr>
          <p:spPr bwMode="auto">
            <a:xfrm>
              <a:off x="2250" y="1524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2" name="Line 18"/>
            <p:cNvSpPr>
              <a:spLocks noChangeShapeType="1"/>
            </p:cNvSpPr>
            <p:nvPr/>
          </p:nvSpPr>
          <p:spPr bwMode="auto">
            <a:xfrm>
              <a:off x="2314" y="1473"/>
              <a:ext cx="1" cy="115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3" name="Line 19"/>
            <p:cNvSpPr>
              <a:spLocks noChangeShapeType="1"/>
            </p:cNvSpPr>
            <p:nvPr/>
          </p:nvSpPr>
          <p:spPr bwMode="auto">
            <a:xfrm>
              <a:off x="2250" y="1332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4" name="Line 20"/>
            <p:cNvSpPr>
              <a:spLocks noChangeShapeType="1"/>
            </p:cNvSpPr>
            <p:nvPr/>
          </p:nvSpPr>
          <p:spPr bwMode="auto">
            <a:xfrm>
              <a:off x="2314" y="1280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5" name="Line 21"/>
            <p:cNvSpPr>
              <a:spLocks noChangeShapeType="1"/>
            </p:cNvSpPr>
            <p:nvPr/>
          </p:nvSpPr>
          <p:spPr bwMode="auto">
            <a:xfrm>
              <a:off x="2250" y="5708"/>
              <a:ext cx="115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3366" name="Line 22"/>
            <p:cNvSpPr>
              <a:spLocks noChangeShapeType="1"/>
            </p:cNvSpPr>
            <p:nvPr/>
          </p:nvSpPr>
          <p:spPr bwMode="auto">
            <a:xfrm>
              <a:off x="2314" y="5657"/>
              <a:ext cx="1" cy="103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953368" name="Line 24"/>
          <p:cNvSpPr>
            <a:spLocks noChangeShapeType="1"/>
          </p:cNvSpPr>
          <p:nvPr/>
        </p:nvSpPr>
        <p:spPr bwMode="auto">
          <a:xfrm>
            <a:off x="9029700" y="1441449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9486900" y="1296986"/>
            <a:ext cx="1181100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outlier</a:t>
            </a:r>
          </a:p>
        </p:txBody>
      </p:sp>
      <p:sp>
        <p:nvSpPr>
          <p:cNvPr id="953371" name="Line 27"/>
          <p:cNvSpPr>
            <a:spLocks noChangeShapeType="1"/>
          </p:cNvSpPr>
          <p:nvPr/>
        </p:nvSpPr>
        <p:spPr bwMode="auto">
          <a:xfrm>
            <a:off x="9029700" y="5783261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9486900" y="5638800"/>
            <a:ext cx="20193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10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4" name="Line 30"/>
          <p:cNvSpPr>
            <a:spLocks noChangeShapeType="1"/>
          </p:cNvSpPr>
          <p:nvPr/>
        </p:nvSpPr>
        <p:spPr bwMode="auto">
          <a:xfrm>
            <a:off x="9029700" y="461962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9486900" y="4467225"/>
            <a:ext cx="1943100" cy="5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25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77" name="Line 33"/>
          <p:cNvSpPr>
            <a:spLocks noChangeShapeType="1"/>
          </p:cNvSpPr>
          <p:nvPr/>
        </p:nvSpPr>
        <p:spPr bwMode="auto">
          <a:xfrm>
            <a:off x="9029700" y="3648074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78" name="Text Box 34"/>
          <p:cNvSpPr txBox="1">
            <a:spLocks noChangeArrowheads="1"/>
          </p:cNvSpPr>
          <p:nvPr/>
        </p:nvSpPr>
        <p:spPr bwMode="auto">
          <a:xfrm>
            <a:off x="9486900" y="3503611"/>
            <a:ext cx="20193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75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0" name="Line 36"/>
          <p:cNvSpPr>
            <a:spLocks noChangeShapeType="1"/>
          </p:cNvSpPr>
          <p:nvPr/>
        </p:nvSpPr>
        <p:spPr bwMode="auto">
          <a:xfrm>
            <a:off x="9029700" y="4192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1" name="Text Box 37"/>
          <p:cNvSpPr txBox="1">
            <a:spLocks noChangeArrowheads="1"/>
          </p:cNvSpPr>
          <p:nvPr/>
        </p:nvSpPr>
        <p:spPr bwMode="auto">
          <a:xfrm>
            <a:off x="9486900" y="4040187"/>
            <a:ext cx="1866900" cy="430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50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sp>
        <p:nvSpPr>
          <p:cNvPr id="953383" name="Line 39"/>
          <p:cNvSpPr>
            <a:spLocks noChangeShapeType="1"/>
          </p:cNvSpPr>
          <p:nvPr/>
        </p:nvSpPr>
        <p:spPr bwMode="auto">
          <a:xfrm>
            <a:off x="9029700" y="228758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53384" name="Text Box 40"/>
          <p:cNvSpPr txBox="1">
            <a:spLocks noChangeArrowheads="1"/>
          </p:cNvSpPr>
          <p:nvPr/>
        </p:nvSpPr>
        <p:spPr bwMode="auto">
          <a:xfrm>
            <a:off x="9486900" y="2135186"/>
            <a:ext cx="1866900" cy="534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r>
              <a:rPr lang="en-US" sz="2000">
                <a:solidFill>
                  <a:srgbClr val="000000"/>
                </a:solidFill>
              </a:rPr>
              <a:t>90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percentile</a:t>
            </a:r>
          </a:p>
        </p:txBody>
      </p:sp>
      <p:pic>
        <p:nvPicPr>
          <p:cNvPr id="3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6654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Scatter Plots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524000"/>
            <a:ext cx="10160000" cy="1295400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catter </a:t>
            </a:r>
            <a:r>
              <a:rPr lang="en-US" dirty="0"/>
              <a:t>plots can compactly summarize the relationships of several pairs of </a:t>
            </a:r>
            <a:r>
              <a:rPr lang="en-US" dirty="0" smtClean="0"/>
              <a:t>attributes</a:t>
            </a:r>
          </a:p>
          <a:p>
            <a:r>
              <a:rPr lang="en-US" dirty="0"/>
              <a:t>Example: Iris Plant </a:t>
            </a:r>
            <a:r>
              <a:rPr lang="en-US" dirty="0" smtClean="0"/>
              <a:t>dataset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://www.ics.uci.edu/~mlearn/MLRepository.html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Three flower types (classes</a:t>
            </a:r>
            <a:r>
              <a:rPr lang="en-US" dirty="0" smtClean="0"/>
              <a:t>): </a:t>
            </a:r>
            <a:r>
              <a:rPr lang="en-US" dirty="0" err="1" smtClean="0"/>
              <a:t>Setosa</a:t>
            </a:r>
            <a:r>
              <a:rPr lang="en-US" dirty="0" smtClean="0"/>
              <a:t>, </a:t>
            </a:r>
            <a:r>
              <a:rPr lang="en-US" dirty="0" err="1" smtClean="0"/>
              <a:t>Versicolour</a:t>
            </a:r>
            <a:r>
              <a:rPr lang="en-US" dirty="0" smtClean="0"/>
              <a:t>, </a:t>
            </a:r>
            <a:r>
              <a:rPr lang="en-US" dirty="0" err="1" smtClean="0"/>
              <a:t>Virginica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Four (non-class) </a:t>
            </a:r>
            <a:r>
              <a:rPr lang="en-US" dirty="0" smtClean="0"/>
              <a:t>attributes: Sepal </a:t>
            </a:r>
            <a:r>
              <a:rPr lang="en-US" dirty="0"/>
              <a:t>width and </a:t>
            </a:r>
            <a:r>
              <a:rPr lang="en-US" dirty="0" smtClean="0"/>
              <a:t>length, Petal </a:t>
            </a:r>
            <a:r>
              <a:rPr lang="en-US" dirty="0"/>
              <a:t>width and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Attributes values determine the </a:t>
            </a:r>
            <a:r>
              <a:rPr lang="en-US" dirty="0" smtClean="0"/>
              <a:t>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2779"/>
          <a:stretch>
            <a:fillRect/>
          </a:stretch>
        </p:blipFill>
        <p:spPr bwMode="auto">
          <a:xfrm>
            <a:off x="2666999" y="2743200"/>
            <a:ext cx="620110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Contour Plots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600200"/>
            <a:ext cx="4171461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Useful </a:t>
            </a:r>
            <a:r>
              <a:rPr lang="en-US" dirty="0"/>
              <a:t>when a </a:t>
            </a:r>
            <a:r>
              <a:rPr lang="en-US" dirty="0" smtClean="0"/>
              <a:t>They </a:t>
            </a:r>
            <a:r>
              <a:rPr lang="en-US" dirty="0"/>
              <a:t>partition the plane into regions of similar values</a:t>
            </a:r>
          </a:p>
          <a:p>
            <a:r>
              <a:rPr lang="en-US" dirty="0"/>
              <a:t>The contour lines that form the boundaries of these regions connect points with equal </a:t>
            </a:r>
            <a:r>
              <a:rPr lang="en-US" dirty="0" smtClean="0"/>
              <a:t>values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ommon example: </a:t>
            </a:r>
            <a:r>
              <a:rPr lang="en-US" dirty="0"/>
              <a:t>contour maps of </a:t>
            </a:r>
            <a:r>
              <a:rPr lang="en-US" dirty="0" smtClean="0"/>
              <a:t>elevation, temperature</a:t>
            </a:r>
            <a:r>
              <a:rPr lang="en-US" dirty="0"/>
              <a:t>, rainfall, air pressure,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Continuous </a:t>
            </a:r>
            <a:r>
              <a:rPr lang="en-US" dirty="0"/>
              <a:t>attribute is measured on a spatial grid</a:t>
            </a:r>
          </a:p>
          <a:p>
            <a:endParaRPr lang="en-IN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18037" y="1592262"/>
            <a:ext cx="7421563" cy="4275138"/>
            <a:chOff x="336" y="720"/>
            <a:chExt cx="4915" cy="3077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7529"/>
            <a:stretch>
              <a:fillRect/>
            </a:stretch>
          </p:blipFill>
          <p:spPr bwMode="auto">
            <a:xfrm>
              <a:off x="336" y="720"/>
              <a:ext cx="4915" cy="2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359" y="3618"/>
              <a:ext cx="486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sz="1400">
                  <a:solidFill>
                    <a:srgbClr val="000000"/>
                  </a:solidFill>
                </a:rPr>
                <a:t>Celsius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34200" y="5791200"/>
            <a:ext cx="28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Surface Sea Temperature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Techniques: Matrix Plots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57200" y="1447800"/>
            <a:ext cx="10160000" cy="685800"/>
          </a:xfrm>
        </p:spPr>
        <p:txBody>
          <a:bodyPr/>
          <a:lstStyle/>
          <a:p>
            <a:pPr lvl="1"/>
            <a:r>
              <a:rPr lang="en-US" dirty="0" smtClean="0"/>
              <a:t>Often useful </a:t>
            </a:r>
            <a:r>
              <a:rPr lang="en-US" dirty="0"/>
              <a:t>when objects are sorted according to class</a:t>
            </a:r>
          </a:p>
          <a:p>
            <a:pPr lvl="1"/>
            <a:r>
              <a:rPr lang="en-US" dirty="0" smtClean="0"/>
              <a:t>Plots </a:t>
            </a:r>
            <a:r>
              <a:rPr lang="en-US" dirty="0"/>
              <a:t>of similarity or distance matrices can also be useful for visualizing the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09600" y="1066800"/>
            <a:ext cx="11196956" cy="395287"/>
          </a:xfrm>
        </p:spPr>
        <p:txBody>
          <a:bodyPr/>
          <a:lstStyle/>
          <a:p>
            <a:r>
              <a:rPr lang="en-IN" dirty="0" smtClean="0"/>
              <a:t>Plot data matrix</a:t>
            </a:r>
            <a:endParaRPr lang="en-IN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209800" y="1981200"/>
            <a:ext cx="7391399" cy="4724400"/>
            <a:chOff x="432" y="816"/>
            <a:chExt cx="4915" cy="323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5" b="4475"/>
            <a:stretch>
              <a:fillRect/>
            </a:stretch>
          </p:blipFill>
          <p:spPr bwMode="auto">
            <a:xfrm>
              <a:off x="432" y="816"/>
              <a:ext cx="4915" cy="3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455" y="3666"/>
              <a:ext cx="67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standard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deviation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the Iris Data Matrix</a:t>
            </a:r>
          </a:p>
        </p:txBody>
      </p:sp>
      <p:grpSp>
        <p:nvGrpSpPr>
          <p:cNvPr id="967687" name="Group 7"/>
          <p:cNvGrpSpPr>
            <a:grpSpLocks/>
          </p:cNvGrpSpPr>
          <p:nvPr/>
        </p:nvGrpSpPr>
        <p:grpSpPr bwMode="auto">
          <a:xfrm>
            <a:off x="2057400" y="1143000"/>
            <a:ext cx="8077199" cy="5416113"/>
            <a:chOff x="432" y="816"/>
            <a:chExt cx="4915" cy="3232"/>
          </a:xfrm>
        </p:grpSpPr>
        <p:pic>
          <p:nvPicPr>
            <p:cNvPr id="96768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5" b="4475"/>
            <a:stretch>
              <a:fillRect/>
            </a:stretch>
          </p:blipFill>
          <p:spPr bwMode="auto">
            <a:xfrm>
              <a:off x="432" y="816"/>
              <a:ext cx="4915" cy="3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67686" name="Text Box 6"/>
            <p:cNvSpPr txBox="1">
              <a:spLocks noChangeArrowheads="1"/>
            </p:cNvSpPr>
            <p:nvPr/>
          </p:nvSpPr>
          <p:spPr bwMode="auto">
            <a:xfrm>
              <a:off x="4455" y="3666"/>
              <a:ext cx="67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standard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deviation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of the Iris Correlation Matrix</a:t>
            </a:r>
          </a:p>
        </p:txBody>
      </p:sp>
      <p:pic>
        <p:nvPicPr>
          <p:cNvPr id="969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/>
          <a:stretch>
            <a:fillRect/>
          </a:stretch>
        </p:blipFill>
        <p:spPr bwMode="auto">
          <a:xfrm>
            <a:off x="1447800" y="1143000"/>
            <a:ext cx="8382318" cy="550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segment: Software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930644"/>
              </p:ext>
            </p:extLst>
          </p:nvPr>
        </p:nvGraphicFramePr>
        <p:xfrm>
          <a:off x="8534400" y="1676400"/>
          <a:ext cx="1981200" cy="96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Equation" r:id="rId4" imgW="939800" imgH="457200" progId="Equation.3">
                  <p:embed/>
                </p:oleObj>
              </mc:Choice>
              <mc:Fallback>
                <p:oleObj name="Equation" r:id="rId4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1676400"/>
                        <a:ext cx="1981200" cy="963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7924800" y="1143001"/>
            <a:ext cx="274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Covariance Matrix:</a:t>
            </a:r>
          </a:p>
        </p:txBody>
      </p:sp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8534400" y="2971800"/>
            <a:ext cx="228600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B: (0, 1)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C: (1.5, 1.5)</a:t>
            </a:r>
          </a:p>
          <a:p>
            <a:pPr>
              <a:spcBef>
                <a:spcPct val="50000"/>
              </a:spcBef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(A,B) = 5</a:t>
            </a: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Mahal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152400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2743200" y="3276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3733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5638800" y="2514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Notebooks and </a:t>
            </a:r>
            <a:r>
              <a:rPr lang="en-IN" dirty="0" err="1" smtClean="0"/>
              <a:t>Colab</a:t>
            </a:r>
            <a:endParaRPr lang="en-IN" dirty="0" smtClean="0"/>
          </a:p>
          <a:p>
            <a:r>
              <a:rPr lang="en-IN" dirty="0" smtClean="0"/>
              <a:t>Python and important libraries</a:t>
            </a:r>
          </a:p>
          <a:p>
            <a:r>
              <a:rPr lang="en-IN" dirty="0" smtClean="0"/>
              <a:t>A few important functions</a:t>
            </a:r>
          </a:p>
          <a:p>
            <a:pPr lvl="1"/>
            <a:r>
              <a:rPr lang="en-IN" dirty="0" smtClean="0"/>
              <a:t>Missing data</a:t>
            </a:r>
          </a:p>
          <a:p>
            <a:pPr lvl="1"/>
            <a:r>
              <a:rPr lang="en-IN" dirty="0" smtClean="0"/>
              <a:t>Attribute Visualization</a:t>
            </a:r>
          </a:p>
          <a:p>
            <a:pPr lvl="1"/>
            <a:r>
              <a:rPr lang="en-IN" dirty="0" smtClean="0"/>
              <a:t>Data Cleaning</a:t>
            </a:r>
          </a:p>
          <a:p>
            <a:pPr lvl="1"/>
            <a:r>
              <a:rPr lang="en-IN" dirty="0" smtClean="0"/>
              <a:t>Attribute Combination</a:t>
            </a:r>
          </a:p>
          <a:p>
            <a:pPr lvl="1"/>
            <a:r>
              <a:rPr lang="en-IN" dirty="0" smtClean="0"/>
              <a:t>Handling categorical attributes</a:t>
            </a:r>
          </a:p>
          <a:p>
            <a:pPr lvl="1"/>
            <a:r>
              <a:rPr lang="en-IN" dirty="0" smtClean="0"/>
              <a:t>Test dataset Creation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smtClean="0"/>
              <a:t>Software Tools for ML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segment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143000"/>
            <a:ext cx="10160000" cy="5410200"/>
          </a:xfrm>
        </p:spPr>
        <p:txBody>
          <a:bodyPr>
            <a:no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pen-source </a:t>
            </a:r>
            <a:r>
              <a:rPr lang="en-US" dirty="0"/>
              <a:t>web </a:t>
            </a:r>
            <a:r>
              <a:rPr lang="en-US" dirty="0" smtClean="0"/>
              <a:t>application to </a:t>
            </a:r>
            <a:r>
              <a:rPr lang="en-US" dirty="0"/>
              <a:t>create and share </a:t>
            </a:r>
            <a:r>
              <a:rPr lang="en-US" dirty="0" smtClean="0"/>
              <a:t>live </a:t>
            </a:r>
            <a:r>
              <a:rPr lang="en-US" dirty="0"/>
              <a:t>code, equations, visualizations and narrative text. </a:t>
            </a:r>
            <a:endParaRPr lang="en-US" dirty="0" smtClean="0"/>
          </a:p>
          <a:p>
            <a:pPr lvl="1"/>
            <a:r>
              <a:rPr lang="en-US" dirty="0" smtClean="0"/>
              <a:t>Used for data </a:t>
            </a:r>
            <a:r>
              <a:rPr lang="en-US" dirty="0"/>
              <a:t>cleaning and transformation, numerical simulation, statistical modeling, data visualization, machine learning, and much more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to tinker with code and execute it in </a:t>
            </a:r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in local browser: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jupyter.org/try</a:t>
            </a:r>
            <a:endParaRPr lang="en-US" dirty="0" smtClean="0"/>
          </a:p>
          <a:p>
            <a:pPr lvl="1"/>
            <a:r>
              <a:rPr lang="en-US" dirty="0" smtClean="0"/>
              <a:t>Local installation: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jupyter.org/install.html</a:t>
            </a:r>
            <a:endParaRPr lang="en-US" dirty="0" smtClean="0"/>
          </a:p>
          <a:p>
            <a:pPr lvl="1"/>
            <a:r>
              <a:rPr lang="en-US" b="1" dirty="0"/>
              <a:t>Repository</a:t>
            </a:r>
            <a:r>
              <a:rPr lang="en-US" dirty="0"/>
              <a:t> of </a:t>
            </a:r>
            <a:r>
              <a:rPr lang="en-US" dirty="0" err="1"/>
              <a:t>Jupyter</a:t>
            </a:r>
            <a:r>
              <a:rPr lang="en-US" dirty="0"/>
              <a:t> Notebooks: </a:t>
            </a:r>
            <a:r>
              <a:rPr lang="en-IN" dirty="0"/>
              <a:t> </a:t>
            </a:r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github.com/ageron/handson-ml</a:t>
            </a:r>
            <a:endParaRPr lang="en-US" dirty="0" smtClean="0"/>
          </a:p>
          <a:p>
            <a:r>
              <a:rPr lang="en-US" dirty="0" err="1" smtClean="0"/>
              <a:t>Colab</a:t>
            </a:r>
            <a:endParaRPr lang="en-US" dirty="0" smtClean="0"/>
          </a:p>
          <a:p>
            <a:pPr lvl="1"/>
            <a:r>
              <a:rPr lang="en-US" dirty="0" smtClean="0"/>
              <a:t>Google’s </a:t>
            </a:r>
            <a:r>
              <a:rPr lang="en-US" dirty="0"/>
              <a:t>flavor of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  <a:r>
              <a:rPr lang="en-US" dirty="0" smtClean="0"/>
              <a:t>tailored for </a:t>
            </a:r>
            <a:r>
              <a:rPr lang="en-US" dirty="0"/>
              <a:t>machine learning and data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uns </a:t>
            </a:r>
            <a:r>
              <a:rPr lang="en-US" dirty="0"/>
              <a:t>entirely in the </a:t>
            </a:r>
            <a:r>
              <a:rPr lang="en-US" i="1" dirty="0"/>
              <a:t>cloud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free </a:t>
            </a:r>
            <a:r>
              <a:rPr lang="en-US" dirty="0"/>
              <a:t>access to hardware accelerators like GPUs and TPUs (with some </a:t>
            </a:r>
            <a:r>
              <a:rPr lang="en-US" dirty="0" smtClean="0"/>
              <a:t>restrictions).</a:t>
            </a:r>
          </a:p>
          <a:p>
            <a:pPr lvl="1"/>
            <a:r>
              <a:rPr lang="en-US" dirty="0" smtClean="0">
                <a:hlinkClick r:id="rId6"/>
              </a:rPr>
              <a:t>http://colab.research.google.com</a:t>
            </a:r>
            <a:endParaRPr lang="en-US" dirty="0" smtClean="0"/>
          </a:p>
          <a:p>
            <a:r>
              <a:rPr lang="en-IN" dirty="0" smtClean="0"/>
              <a:t>Popular </a:t>
            </a:r>
            <a:r>
              <a:rPr lang="en-IN" dirty="0"/>
              <a:t>Datasets</a:t>
            </a:r>
          </a:p>
          <a:p>
            <a:pPr lvl="1"/>
            <a:r>
              <a:rPr lang="en-IN" dirty="0"/>
              <a:t>UC Irvine Machine Learning Repository: http://archive.ics.uci.edu/ml/ </a:t>
            </a:r>
          </a:p>
          <a:p>
            <a:pPr lvl="1"/>
            <a:r>
              <a:rPr lang="en-IN" dirty="0" err="1"/>
              <a:t>Kaggle</a:t>
            </a:r>
            <a:r>
              <a:rPr lang="en-IN" dirty="0"/>
              <a:t> datasets: https://www.kaggle.com/datasets</a:t>
            </a:r>
          </a:p>
          <a:p>
            <a:pPr lvl="1"/>
            <a:r>
              <a:rPr lang="en-IN" dirty="0"/>
              <a:t>Amazon’s AWS datasets: http://aws.amazon.com/fr/datasets/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92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Local Installation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r>
              <a:rPr lang="en-IN" dirty="0" smtClean="0"/>
              <a:t>Install a virtual environment via Anaconda</a:t>
            </a:r>
          </a:p>
          <a:p>
            <a:pPr lvl="1"/>
            <a:r>
              <a:rPr lang="en-IN" dirty="0" smtClean="0"/>
              <a:t>Free Anaconda Python distribution: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www.anaconda.com/products/individual</a:t>
            </a:r>
            <a:endParaRPr lang="en-IN" dirty="0" smtClean="0"/>
          </a:p>
          <a:p>
            <a:pPr lvl="1"/>
            <a:r>
              <a:rPr lang="en-IN" dirty="0" smtClean="0"/>
              <a:t>Download Python 3.* version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Preferred Mode</a:t>
            </a: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5967" y="-138499"/>
            <a:ext cx="65" cy="27699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58" y="2667000"/>
            <a:ext cx="75165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high-level</a:t>
            </a:r>
            <a:r>
              <a:rPr lang="en-US" dirty="0"/>
              <a:t>, dynamically typed </a:t>
            </a:r>
            <a:r>
              <a:rPr lang="en-US" dirty="0" err="1"/>
              <a:t>multiparadigm</a:t>
            </a:r>
            <a:r>
              <a:rPr lang="en-US" dirty="0"/>
              <a:t> programming language. </a:t>
            </a:r>
            <a:endParaRPr lang="en-US" dirty="0" smtClean="0"/>
          </a:p>
          <a:p>
            <a:pPr lvl="1"/>
            <a:r>
              <a:rPr lang="en-US" dirty="0" smtClean="0"/>
              <a:t>almost </a:t>
            </a:r>
            <a:r>
              <a:rPr lang="en-US" dirty="0"/>
              <a:t>like </a:t>
            </a:r>
            <a:r>
              <a:rPr lang="en-US" dirty="0" err="1"/>
              <a:t>pseudocode</a:t>
            </a:r>
            <a:r>
              <a:rPr lang="en-US" dirty="0"/>
              <a:t>, </a:t>
            </a:r>
            <a:r>
              <a:rPr lang="en-US" dirty="0" smtClean="0"/>
              <a:t>very readable</a:t>
            </a:r>
          </a:p>
          <a:p>
            <a:pPr lvl="1"/>
            <a:r>
              <a:rPr lang="en-US" dirty="0" smtClean="0"/>
              <a:t>Platform: Linux/Windows/</a:t>
            </a:r>
            <a:r>
              <a:rPr lang="en-US" dirty="0" err="1" smtClean="0"/>
              <a:t>MacOS</a:t>
            </a:r>
            <a:endParaRPr lang="en-US" dirty="0"/>
          </a:p>
          <a:p>
            <a:pPr lvl="1"/>
            <a:r>
              <a:rPr lang="en-US" dirty="0" smtClean="0"/>
              <a:t>Documentation: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://www.python.org/doc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Interactive Python tutorial: http</a:t>
            </a:r>
            <a:r>
              <a:rPr lang="en-US" dirty="0"/>
              <a:t>://learnpython.org/ </a:t>
            </a:r>
            <a:endParaRPr lang="en-US" dirty="0" smtClean="0"/>
          </a:p>
          <a:p>
            <a:pPr lvl="1"/>
            <a:r>
              <a:rPr lang="en-US" dirty="0" smtClean="0"/>
              <a:t>Stand alone installation: (preferably 3.7 or higher)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://www.python.org/downloads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Open source library</a:t>
            </a:r>
            <a:r>
              <a:rPr lang="en-US" dirty="0"/>
              <a:t> that supports supervised and unsupervised learning. </a:t>
            </a:r>
            <a:endParaRPr lang="en-US" dirty="0" smtClean="0"/>
          </a:p>
          <a:p>
            <a:pPr lvl="1"/>
            <a:r>
              <a:rPr lang="en-US" dirty="0"/>
              <a:t>V</a:t>
            </a:r>
            <a:r>
              <a:rPr lang="en-US" dirty="0" smtClean="0"/>
              <a:t>arious model </a:t>
            </a:r>
            <a:r>
              <a:rPr lang="en-US" dirty="0"/>
              <a:t>fitting, data preprocessing, model selection and </a:t>
            </a:r>
            <a:r>
              <a:rPr lang="en-US" dirty="0" smtClean="0"/>
              <a:t>evaluation tools, and other utilities.</a:t>
            </a:r>
          </a:p>
          <a:p>
            <a:pPr lvl="1"/>
            <a:r>
              <a:rPr lang="en-US" dirty="0" smtClean="0"/>
              <a:t>Platform</a:t>
            </a:r>
            <a:r>
              <a:rPr lang="en-US" dirty="0"/>
              <a:t>: </a:t>
            </a:r>
            <a:r>
              <a:rPr lang="en-US" dirty="0" smtClean="0"/>
              <a:t>Linux/Windows/</a:t>
            </a:r>
            <a:r>
              <a:rPr lang="en-US" dirty="0" err="1" smtClean="0"/>
              <a:t>MacOS</a:t>
            </a:r>
            <a:endParaRPr lang="en-US" dirty="0"/>
          </a:p>
          <a:p>
            <a:pPr lvl="1"/>
            <a:r>
              <a:rPr lang="en-US" dirty="0" smtClean="0"/>
              <a:t>User guide: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scikit-learn.org/stable/user_guide.html</a:t>
            </a:r>
            <a:endParaRPr lang="en-US" dirty="0" smtClean="0"/>
          </a:p>
          <a:p>
            <a:pPr lvl="1"/>
            <a:r>
              <a:rPr lang="en-US" dirty="0" smtClean="0"/>
              <a:t>Stand alone installation: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scikit-learn.org/stable/install.html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50860"/>
                </a:solidFill>
              </a:rPr>
              <a:t>Python and several scientific libraries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447800"/>
            <a:ext cx="10160000" cy="5181600"/>
          </a:xfrm>
        </p:spPr>
        <p:txBody>
          <a:bodyPr>
            <a:noAutofit/>
          </a:bodyPr>
          <a:lstStyle/>
          <a:p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/>
              <a:t>Scientific computing library with Python </a:t>
            </a:r>
            <a:endParaRPr lang="en-US" dirty="0" smtClean="0"/>
          </a:p>
          <a:p>
            <a:pPr lvl="1"/>
            <a:r>
              <a:rPr lang="en-US" dirty="0" smtClean="0"/>
              <a:t>Provides high-performance </a:t>
            </a:r>
            <a:r>
              <a:rPr lang="en-US" dirty="0"/>
              <a:t>multidimensional </a:t>
            </a:r>
            <a:r>
              <a:rPr lang="en-US" dirty="0" smtClean="0"/>
              <a:t>array (e.g., vector, matrix) </a:t>
            </a:r>
            <a:r>
              <a:rPr lang="en-US" dirty="0"/>
              <a:t>and basic tools to compute with and manipulate these </a:t>
            </a:r>
            <a:r>
              <a:rPr lang="en-US" dirty="0" smtClean="0"/>
              <a:t>arrays, linear algebra, random number generators</a:t>
            </a:r>
          </a:p>
          <a:p>
            <a:pPr lvl="1"/>
            <a:r>
              <a:rPr lang="en-US" dirty="0"/>
              <a:t>https://numpy.org/doc/stable/reference/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https://numpy.org/install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smtClean="0"/>
              <a:t>Builds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/>
              <a:t>provides </a:t>
            </a:r>
            <a:r>
              <a:rPr lang="en-US" dirty="0" smtClean="0"/>
              <a:t>functions </a:t>
            </a:r>
            <a:r>
              <a:rPr lang="en-US" dirty="0"/>
              <a:t>that operate on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smtClean="0"/>
              <a:t>arrays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for different types of scientific and engineering </a:t>
            </a:r>
            <a:r>
              <a:rPr lang="en-US" dirty="0" smtClean="0"/>
              <a:t>applications, integration, image processing, …</a:t>
            </a:r>
            <a:endParaRPr lang="en-US" dirty="0"/>
          </a:p>
          <a:p>
            <a:pPr lvl="1"/>
            <a:r>
              <a:rPr lang="en-US" dirty="0"/>
              <a:t>https://docs.scipy.org/doc/scipy/reference/tutorial/index.html</a:t>
            </a:r>
            <a:endParaRPr lang="en-US" dirty="0" smtClean="0"/>
          </a:p>
          <a:p>
            <a:pPr lvl="1"/>
            <a:r>
              <a:rPr lang="en-US" dirty="0" smtClean="0"/>
              <a:t>Standalone installation: https</a:t>
            </a:r>
            <a:r>
              <a:rPr lang="en-US" dirty="0"/>
              <a:t>://scipy.org/install.html</a:t>
            </a:r>
          </a:p>
          <a:p>
            <a:r>
              <a:rPr lang="en-US" dirty="0" err="1" smtClean="0"/>
              <a:t>Matplotlib</a:t>
            </a:r>
            <a:endParaRPr lang="en-US" dirty="0"/>
          </a:p>
          <a:p>
            <a:pPr lvl="1"/>
            <a:r>
              <a:rPr lang="en-US" dirty="0" smtClean="0"/>
              <a:t>Plotting library</a:t>
            </a:r>
          </a:p>
          <a:p>
            <a:pPr lvl="1"/>
            <a:r>
              <a:rPr lang="en-US" dirty="0">
                <a:hlinkClick r:id="rId4"/>
              </a:rPr>
              <a:t>https://matplotlib.org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matplotlib.org/tutorials/index.html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matplotlib.org/users/installing.html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11196956" cy="395287"/>
          </a:xfrm>
        </p:spPr>
        <p:txBody>
          <a:bodyPr>
            <a:normAutofit/>
          </a:bodyPr>
          <a:lstStyle/>
          <a:p>
            <a:r>
              <a:rPr lang="en-US" dirty="0" smtClean="0"/>
              <a:t>Important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ML Steps and Functions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20,640 data instances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 – fairly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207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districts are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missing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except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object, so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must be a text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- a repeated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categorical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attribute!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0200" y="1066800"/>
            <a:ext cx="2057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14400" y="99060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/>
              <a:t>https://github.com/ageron/handson-ml/blob/master/02_end_to_end_machine_learning_project.ipynb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021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ML Steps and Functions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90600"/>
            <a:ext cx="6392598" cy="142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0"/>
            <a:ext cx="6734175" cy="3038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20,640 data instances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dataset – fairly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207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districts are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missing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except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rest of the attributes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ocean_proximity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is object, so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must be a text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 - a repeated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categorical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attribute!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438400"/>
            <a:ext cx="40576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743200"/>
            <a:ext cx="2971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6400800" cy="1213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86486"/>
            <a:ext cx="8991600" cy="2256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384040"/>
            <a:ext cx="9067800" cy="2245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2057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743200" y="4343400"/>
            <a:ext cx="6400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438400" y="26670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households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9200" y="25146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latitude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1200" y="47244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longitude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4648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price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2438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5400" y="464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income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Observations from Histogram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Median </a:t>
            </a:r>
            <a:r>
              <a:rPr lang="en-US" dirty="0"/>
              <a:t>income attribute </a:t>
            </a:r>
            <a:r>
              <a:rPr lang="en-US" dirty="0" smtClean="0"/>
              <a:t>not expressed </a:t>
            </a:r>
            <a:r>
              <a:rPr lang="en-US" dirty="0"/>
              <a:t>in US dollars (USD).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scaled </a:t>
            </a:r>
            <a:r>
              <a:rPr lang="en-US" dirty="0"/>
              <a:t>and capped at 15 </a:t>
            </a:r>
            <a:r>
              <a:rPr lang="en-US" dirty="0" smtClean="0"/>
              <a:t>for </a:t>
            </a:r>
            <a:r>
              <a:rPr lang="en-US" dirty="0"/>
              <a:t>higher median incomes, and at 0.5 </a:t>
            </a:r>
            <a:r>
              <a:rPr lang="en-US" dirty="0" smtClean="0"/>
              <a:t>for </a:t>
            </a:r>
            <a:r>
              <a:rPr lang="en-US" dirty="0"/>
              <a:t>lower median incomes.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housing median age and the median house value </a:t>
            </a:r>
            <a:r>
              <a:rPr lang="en-US" dirty="0" smtClean="0"/>
              <a:t>also </a:t>
            </a:r>
            <a:r>
              <a:rPr lang="en-US" dirty="0"/>
              <a:t>capped.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Machine </a:t>
            </a:r>
            <a:r>
              <a:rPr lang="en-US" dirty="0"/>
              <a:t>Learning algorithms may learn that prices never go beyond that limit. 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If precise </a:t>
            </a:r>
            <a:r>
              <a:rPr lang="en-US" dirty="0"/>
              <a:t>predictions even beyond $</a:t>
            </a:r>
            <a:r>
              <a:rPr lang="en-US" dirty="0" smtClean="0"/>
              <a:t>500,000</a:t>
            </a:r>
            <a:r>
              <a:rPr lang="en-US" dirty="0"/>
              <a:t> </a:t>
            </a:r>
            <a:r>
              <a:rPr lang="en-US" dirty="0" smtClean="0"/>
              <a:t>is needed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Collect </a:t>
            </a:r>
            <a:r>
              <a:rPr lang="en-US" dirty="0"/>
              <a:t>proper labels for the districts whose labels were capped</a:t>
            </a:r>
            <a:r>
              <a:rPr lang="en-US" dirty="0" smtClean="0"/>
              <a:t>.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 Remove </a:t>
            </a:r>
            <a:r>
              <a:rPr lang="en-US" dirty="0"/>
              <a:t>those districts from the training set </a:t>
            </a:r>
            <a:r>
              <a:rPr lang="en-US" dirty="0" smtClean="0"/>
              <a:t>and </a:t>
            </a:r>
            <a:r>
              <a:rPr lang="en-US" dirty="0"/>
              <a:t>also from the test </a:t>
            </a:r>
            <a:r>
              <a:rPr lang="en-US" dirty="0" smtClean="0"/>
              <a:t>set</a:t>
            </a:r>
          </a:p>
          <a:p>
            <a:r>
              <a:rPr lang="en-US" dirty="0"/>
              <a:t>A</a:t>
            </a:r>
            <a:r>
              <a:rPr lang="en-US" dirty="0" smtClean="0"/>
              <a:t>ttributes </a:t>
            </a:r>
            <a:r>
              <a:rPr lang="en-US" dirty="0"/>
              <a:t>have very different scales. </a:t>
            </a:r>
          </a:p>
          <a:p>
            <a:r>
              <a:rPr lang="en-US" dirty="0" smtClean="0"/>
              <a:t>Finally</a:t>
            </a:r>
            <a:r>
              <a:rPr lang="en-US" dirty="0"/>
              <a:t>, many histograms are tail </a:t>
            </a:r>
            <a:r>
              <a:rPr lang="en-US" dirty="0" smtClean="0"/>
              <a:t>heavy. 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Transformation may be needed on </a:t>
            </a:r>
            <a:r>
              <a:rPr lang="en-US" dirty="0"/>
              <a:t>to have more bell-shaped distributions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Visualizing Training Data for Insights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5800725" cy="100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76" y="1981200"/>
            <a:ext cx="64874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533400" indent="-5334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Distances, such as the Euclidean distance, have some well known properties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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0   for all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= 0 if and only if 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=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  for all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 (Symmetry)</a:t>
            </a:r>
          </a:p>
          <a:p>
            <a:pPr marL="990600" lvl="1" indent="-533400">
              <a:spcBef>
                <a:spcPts val="1000"/>
              </a:spcBef>
              <a:buFont typeface="Arial" pitchFamily="34" charset="0"/>
              <a:buAutoNum type="arabicPeriod"/>
            </a:pP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  <a:sym typeface="Symbol" pitchFamily="18" charset="2"/>
              </a:rPr>
              <a:t>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+ </a:t>
            </a:r>
            <a:r>
              <a:rPr lang="en-US" sz="1800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)   for all points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(Triangle Inequality)</a:t>
            </a:r>
          </a:p>
          <a:p>
            <a:pPr marL="990600" lvl="1" indent="-533400">
              <a:spcBef>
                <a:spcPts val="1000"/>
              </a:spcBef>
              <a:buNone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where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 is the distance (dissimilarity) between points (data objects),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533400" indent="-53340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distance that satisfies these properties is a </a:t>
            </a:r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Correlations in Training Data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2442"/>
            <a:ext cx="6172200" cy="2273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3962400"/>
            <a:ext cx="58674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House prices are strongly correlated with income</a:t>
            </a:r>
          </a:p>
          <a:p>
            <a:r>
              <a:rPr lang="en-US" dirty="0" smtClean="0"/>
              <a:t>small </a:t>
            </a:r>
            <a:r>
              <a:rPr lang="en-US" dirty="0"/>
              <a:t>negative correlation between the latitude and the median house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i.e</a:t>
            </a:r>
            <a:r>
              <a:rPr lang="en-US" dirty="0"/>
              <a:t>., prices have a slight tendency to go down when you go north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price </a:t>
            </a:r>
            <a:r>
              <a:rPr lang="en-US" dirty="0"/>
              <a:t>cap </a:t>
            </a:r>
            <a:r>
              <a:rPr lang="en-US" dirty="0" smtClean="0"/>
              <a:t>clearly </a:t>
            </a:r>
            <a:r>
              <a:rPr lang="en-US" dirty="0"/>
              <a:t>visible as a horizontal line at $</a:t>
            </a:r>
            <a:r>
              <a:rPr lang="en-US" dirty="0" smtClean="0"/>
              <a:t>500K.</a:t>
            </a:r>
          </a:p>
          <a:p>
            <a:r>
              <a:rPr lang="en-US" dirty="0" smtClean="0"/>
              <a:t>Additional horizontal lines </a:t>
            </a:r>
            <a:r>
              <a:rPr lang="en-US" dirty="0"/>
              <a:t>around $</a:t>
            </a:r>
            <a:r>
              <a:rPr lang="en-US" dirty="0" smtClean="0"/>
              <a:t>450k, </a:t>
            </a:r>
            <a:r>
              <a:rPr lang="en-US" dirty="0"/>
              <a:t>$</a:t>
            </a:r>
            <a:r>
              <a:rPr lang="en-US" dirty="0" smtClean="0"/>
              <a:t>350K, </a:t>
            </a:r>
            <a:r>
              <a:rPr lang="en-US" dirty="0"/>
              <a:t>perhaps one around $</a:t>
            </a:r>
            <a:r>
              <a:rPr lang="en-US" dirty="0" smtClean="0"/>
              <a:t>280K, ...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3733800" cy="487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24" y="990600"/>
            <a:ext cx="5365376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1524000"/>
            <a:ext cx="5312229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25" y="1752600"/>
            <a:ext cx="714375" cy="19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25" y="1981200"/>
            <a:ext cx="54387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Experimenting with Attribute Combinations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114299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number of rooms in a district </a:t>
            </a:r>
            <a:r>
              <a:rPr lang="en-US" dirty="0" smtClean="0"/>
              <a:t>not </a:t>
            </a:r>
            <a:r>
              <a:rPr lang="en-US" dirty="0"/>
              <a:t>very useful </a:t>
            </a:r>
            <a:endParaRPr lang="en-US" dirty="0" smtClean="0"/>
          </a:p>
          <a:p>
            <a:r>
              <a:rPr lang="en-US" dirty="0" smtClean="0"/>
              <a:t>What  may be important is </a:t>
            </a:r>
            <a:r>
              <a:rPr lang="en-US" dirty="0"/>
              <a:t>the number of rooms per household. </a:t>
            </a:r>
            <a:endParaRPr lang="en-US" dirty="0" smtClean="0"/>
          </a:p>
          <a:p>
            <a:r>
              <a:rPr lang="en-US" dirty="0" smtClean="0"/>
              <a:t>Similarly</a:t>
            </a:r>
            <a:r>
              <a:rPr lang="en-US" dirty="0"/>
              <a:t>, the total number of bedrooms </a:t>
            </a:r>
            <a:r>
              <a:rPr lang="en-US" dirty="0" smtClean="0"/>
              <a:t>compared to </a:t>
            </a:r>
            <a:r>
              <a:rPr lang="en-US" dirty="0"/>
              <a:t>the number of </a:t>
            </a:r>
            <a:r>
              <a:rPr lang="en-US" dirty="0" smtClean="0"/>
              <a:t>rooms may be more meaningful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7898969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429000"/>
            <a:ext cx="5134279" cy="2362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38200" y="5744571"/>
            <a:ext cx="10496061" cy="42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ooms_per_household</a:t>
            </a:r>
            <a:r>
              <a:rPr lang="en-US" dirty="0" smtClean="0"/>
              <a:t> is more correlated with price than total number of bedrooms or rooms.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8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Cleaning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4400" y="1066800"/>
            <a:ext cx="10160000" cy="380999"/>
          </a:xfrm>
        </p:spPr>
        <p:txBody>
          <a:bodyPr/>
          <a:lstStyle/>
          <a:p>
            <a:r>
              <a:rPr lang="en-IN" dirty="0" smtClean="0"/>
              <a:t>Some of the instances don’t have </a:t>
            </a:r>
            <a:r>
              <a:rPr lang="en-I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total_bedroom</a:t>
            </a:r>
            <a:r>
              <a:rPr lang="en-IN" dirty="0" smtClean="0"/>
              <a:t> values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6220496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19400"/>
            <a:ext cx="409636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19600"/>
            <a:ext cx="2582333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38600"/>
            <a:ext cx="4926724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6019800"/>
            <a:ext cx="4114800" cy="405755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914400" y="2514600"/>
            <a:ext cx="10160000" cy="3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Imputer utility in </a:t>
            </a:r>
            <a:r>
              <a:rPr lang="en-IN" dirty="0" err="1" smtClean="0"/>
              <a:t>scikit</a:t>
            </a:r>
            <a:r>
              <a:rPr lang="en-IN" dirty="0" smtClean="0"/>
              <a:t>-learn</a:t>
            </a:r>
            <a:endParaRPr lang="en-IN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914400" y="3657600"/>
            <a:ext cx="10668000" cy="38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Since median applies only to numerical data, create an copy of the data without  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ocean-proximity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480060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imputer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stores the median of each attribute the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result in its statistics_ instance variable.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105400"/>
            <a:ext cx="7741920" cy="533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4400" y="5638800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this “trained” imputer to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replace any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missing values by the learned medians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Handling Textual and Categorical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600200"/>
            <a:ext cx="10160000" cy="3047999"/>
          </a:xfrm>
        </p:spPr>
        <p:txBody>
          <a:bodyPr>
            <a:normAutofit fontScale="92500" lnSpcReduction="20000"/>
          </a:bodyPr>
          <a:lstStyle/>
          <a:p>
            <a:r>
              <a:rPr lang="en-IN" dirty="0" err="1" smtClean="0"/>
              <a:t>Scikit</a:t>
            </a:r>
            <a:r>
              <a:rPr lang="en-IN" dirty="0" smtClean="0"/>
              <a:t>-learn provides a transformer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ML algorithms assume closer values are more similar. But ‘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&lt;1H OCEAN’ </a:t>
            </a:r>
            <a:r>
              <a:rPr lang="en-IN" dirty="0" smtClean="0"/>
              <a:t>and ‘</a:t>
            </a:r>
            <a:r>
              <a:rPr lang="en-I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NEAR OCEAN</a:t>
            </a:r>
            <a:r>
              <a:rPr lang="en-IN" dirty="0" smtClean="0"/>
              <a:t>’ are far away in values! </a:t>
            </a:r>
          </a:p>
          <a:p>
            <a:r>
              <a:rPr lang="en-IN" dirty="0" smtClean="0"/>
              <a:t>Solution! Use 1-hot encoding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Convert the text attributes to numbers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81187"/>
            <a:ext cx="5851559" cy="131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48000"/>
            <a:ext cx="5872163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495800"/>
            <a:ext cx="5257801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05400"/>
            <a:ext cx="7058939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Set Creation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6800"/>
            <a:ext cx="7038975" cy="781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828800"/>
            <a:ext cx="6781800" cy="2514600"/>
          </a:xfrm>
        </p:spPr>
        <p:txBody>
          <a:bodyPr>
            <a:noAutofit/>
          </a:bodyPr>
          <a:lstStyle/>
          <a:p>
            <a:r>
              <a:rPr lang="en-IN" dirty="0" smtClean="0"/>
              <a:t>Test set size is 20% of training set</a:t>
            </a:r>
          </a:p>
          <a:p>
            <a:r>
              <a:rPr lang="en-IN" dirty="0" smtClean="0"/>
              <a:t>Uses uniform sampling of data. </a:t>
            </a:r>
          </a:p>
          <a:p>
            <a:r>
              <a:rPr lang="en-IN" dirty="0" smtClean="0"/>
              <a:t>Not appropriate for heavy tailed distribution</a:t>
            </a:r>
          </a:p>
          <a:p>
            <a:r>
              <a:rPr lang="en-US" dirty="0" smtClean="0"/>
              <a:t>income very </a:t>
            </a:r>
            <a:r>
              <a:rPr lang="en-US" dirty="0"/>
              <a:t>important </a:t>
            </a:r>
            <a:r>
              <a:rPr lang="en-US" dirty="0" smtClean="0"/>
              <a:t>to </a:t>
            </a:r>
            <a:r>
              <a:rPr lang="en-US" dirty="0"/>
              <a:t>predict </a:t>
            </a:r>
            <a:r>
              <a:rPr lang="en-US" dirty="0" smtClean="0"/>
              <a:t>house prices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Important that test </a:t>
            </a:r>
            <a:r>
              <a:rPr lang="en-US" dirty="0"/>
              <a:t>set is representative of the various categories of incomes in the </a:t>
            </a:r>
            <a:r>
              <a:rPr lang="en-US" dirty="0" smtClean="0"/>
              <a:t>dataset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ost income </a:t>
            </a:r>
            <a:r>
              <a:rPr lang="en-US" dirty="0"/>
              <a:t>values are </a:t>
            </a:r>
            <a:r>
              <a:rPr lang="en-US" dirty="0" smtClean="0"/>
              <a:t>around </a:t>
            </a:r>
            <a:r>
              <a:rPr lang="en-US" dirty="0"/>
              <a:t>$</a:t>
            </a:r>
            <a:r>
              <a:rPr lang="en-US" dirty="0" smtClean="0"/>
              <a:t>20–$50K, </a:t>
            </a:r>
            <a:r>
              <a:rPr lang="en-US" dirty="0"/>
              <a:t>but some </a:t>
            </a:r>
            <a:r>
              <a:rPr lang="en-US" dirty="0" smtClean="0"/>
              <a:t>&gt;&gt; $60K.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3400"/>
            <a:ext cx="6477000" cy="515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21" y="2362200"/>
            <a:ext cx="4795879" cy="2989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5334000"/>
            <a:ext cx="314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Histogram of income categories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6600" y="1676400"/>
            <a:ext cx="45720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800" y="1600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Ensures reproducibility of results</a:t>
            </a:r>
            <a:endParaRPr lang="en-IN" dirty="0"/>
          </a:p>
        </p:txBody>
      </p:sp>
      <p:sp>
        <p:nvSpPr>
          <p:cNvPr id="14" name="Right Arrow 13"/>
          <p:cNvSpPr/>
          <p:nvPr/>
        </p:nvSpPr>
        <p:spPr>
          <a:xfrm>
            <a:off x="7162800" y="4419600"/>
            <a:ext cx="304800" cy="3048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Model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</a:t>
            </a:r>
            <a:r>
              <a:rPr lang="en-US" dirty="0" smtClean="0"/>
              <a:t>Segment</a:t>
            </a:r>
            <a:endParaRPr lang="en-US" dirty="0"/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Selection and Training</a:t>
            </a:r>
          </a:p>
          <a:p>
            <a:pPr lvl="1"/>
            <a:r>
              <a:rPr lang="en-US" dirty="0" smtClean="0"/>
              <a:t>For regression problem</a:t>
            </a:r>
          </a:p>
          <a:p>
            <a:pPr lvl="1"/>
            <a:r>
              <a:rPr lang="en-US" dirty="0" smtClean="0"/>
              <a:t>For classification problem</a:t>
            </a:r>
          </a:p>
          <a:p>
            <a:pPr lvl="1"/>
            <a:endParaRPr lang="en-US" dirty="0"/>
          </a:p>
          <a:p>
            <a:r>
              <a:rPr lang="en-US" dirty="0" smtClean="0"/>
              <a:t>Multi-class classification</a:t>
            </a:r>
          </a:p>
          <a:p>
            <a:r>
              <a:rPr lang="en-US" dirty="0" smtClean="0"/>
              <a:t>Multi-output classification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10160000" cy="5105400"/>
          </a:xfrm>
        </p:spPr>
        <p:txBody>
          <a:bodyPr>
            <a:noAutofit/>
          </a:bodyPr>
          <a:lstStyle/>
          <a:p>
            <a:r>
              <a:rPr lang="en-IN" dirty="0" smtClean="0"/>
              <a:t>Select based on training data</a:t>
            </a:r>
          </a:p>
          <a:p>
            <a:pPr lvl="1"/>
            <a:r>
              <a:rPr lang="en-IN" dirty="0" smtClean="0"/>
              <a:t>If prediction label/output is available, use regression or classification model</a:t>
            </a:r>
            <a:endParaRPr lang="en-IN" sz="1800" dirty="0" smtClean="0"/>
          </a:p>
          <a:p>
            <a:pPr lvl="2"/>
            <a:r>
              <a:rPr lang="en-IN" dirty="0" smtClean="0"/>
              <a:t>Regression if real valued output</a:t>
            </a:r>
          </a:p>
          <a:p>
            <a:pPr lvl="2"/>
            <a:r>
              <a:rPr lang="en-IN" dirty="0" smtClean="0"/>
              <a:t>Classification if output is discrete (binary/integer)</a:t>
            </a:r>
          </a:p>
          <a:p>
            <a:pPr lvl="1"/>
            <a:r>
              <a:rPr lang="en-IN" dirty="0"/>
              <a:t>e</a:t>
            </a:r>
            <a:r>
              <a:rPr lang="en-IN" dirty="0" smtClean="0"/>
              <a:t>lse, unsupervised model is used.</a:t>
            </a:r>
          </a:p>
          <a:p>
            <a:r>
              <a:rPr lang="en-IN" dirty="0" smtClean="0"/>
              <a:t>For the house price prediction problem, use regression model since median house prices are available along with training data (predictors)</a:t>
            </a:r>
          </a:p>
          <a:p>
            <a:r>
              <a:rPr lang="en-IN" dirty="0" smtClean="0"/>
              <a:t>Example: Linear Regression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Better model is necessary for improving the prediction accuracy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11196956" cy="395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 and </a:t>
            </a:r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962400"/>
            <a:ext cx="5026446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00600"/>
            <a:ext cx="6045200" cy="12954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71800" y="5715000"/>
            <a:ext cx="16764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Regression Model Selection and Training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4146115" cy="914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8000" y="1219200"/>
            <a:ext cx="11684000" cy="5486400"/>
          </a:xfrm>
        </p:spPr>
        <p:txBody>
          <a:bodyPr>
            <a:noAutofit/>
          </a:bodyPr>
          <a:lstStyle/>
          <a:p>
            <a:r>
              <a:rPr lang="en-IN" dirty="0" smtClean="0"/>
              <a:t>Decision Tree Based Regression produces low error on training data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Cross-validation error is not satisfactory</a:t>
            </a:r>
            <a:endParaRPr lang="en-IN" dirty="0"/>
          </a:p>
          <a:p>
            <a:r>
              <a:rPr lang="en-IN" dirty="0" smtClean="0"/>
              <a:t>Better accuracy can be obtained using Random Forest based </a:t>
            </a:r>
            <a:r>
              <a:rPr lang="en-IN" dirty="0" err="1" smtClean="0"/>
              <a:t>regressor</a:t>
            </a:r>
            <a:endParaRPr lang="en-I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76400"/>
            <a:ext cx="64008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743200"/>
            <a:ext cx="63246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909" y="2362200"/>
            <a:ext cx="5169091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495800"/>
            <a:ext cx="6629400" cy="22391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05400" y="1676400"/>
            <a:ext cx="6934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Arrow 3"/>
          <p:cNvSpPr/>
          <p:nvPr/>
        </p:nvSpPr>
        <p:spPr>
          <a:xfrm>
            <a:off x="5257800" y="2057400"/>
            <a:ext cx="457200" cy="3048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791200" y="2438400"/>
            <a:ext cx="609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6553200" y="2971800"/>
            <a:ext cx="457200" cy="3048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010400" y="3733800"/>
            <a:ext cx="15240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1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457461" cy="272891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set of 70,000 small images of </a:t>
            </a:r>
            <a:r>
              <a:rPr lang="en-US" dirty="0" smtClean="0"/>
              <a:t>handwritten digits</a:t>
            </a:r>
          </a:p>
          <a:p>
            <a:pPr lvl="1"/>
            <a:r>
              <a:rPr lang="en-US" dirty="0" smtClean="0"/>
              <a:t>Each image 28x28 pixel with intensity 0 (black) – 255 (white)</a:t>
            </a:r>
          </a:p>
          <a:p>
            <a:pPr lvl="1"/>
            <a:r>
              <a:rPr lang="en-US" dirty="0" smtClean="0"/>
              <a:t>Input data represented as 70000 x 784 matrix 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image is labeled with the digit it represents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MNIST Dataset Classification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295400"/>
            <a:ext cx="295868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95600"/>
            <a:ext cx="3733800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876800"/>
            <a:ext cx="3800475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6172200"/>
            <a:ext cx="1809750" cy="333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575" y="4572000"/>
            <a:ext cx="21050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Common situation is that objects,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 the number of attributes where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 and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Simple Matching and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Jaccard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 	= 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/ 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	  	=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/ (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Model Training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Autofit/>
          </a:bodyPr>
          <a:lstStyle/>
          <a:p>
            <a:r>
              <a:rPr lang="en-IN" dirty="0" smtClean="0"/>
              <a:t>Segment the dataset into 60,000 training images and 10,000 test images</a:t>
            </a:r>
          </a:p>
          <a:p>
            <a:endParaRPr lang="en-IN" dirty="0"/>
          </a:p>
          <a:p>
            <a:r>
              <a:rPr lang="en-IN" dirty="0" smtClean="0"/>
              <a:t>Shuffle the training dataset</a:t>
            </a:r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Train a classification model for detecting ‘5’. Target output for training data instance corresponding an image of ‘5’ is +1, else target output is ‘0’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Perform cross validation like the regression problem and try out multiple classification model for achieving acceptable performance.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Detect a ‘5’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5000"/>
            <a:ext cx="8229600" cy="44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667000"/>
            <a:ext cx="74295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387495"/>
            <a:ext cx="3048000" cy="66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953001"/>
            <a:ext cx="527031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Multiclass 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267461" cy="5029199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ulticlass </a:t>
            </a:r>
            <a:r>
              <a:rPr lang="en-US" dirty="0"/>
              <a:t>classifiers </a:t>
            </a:r>
            <a:r>
              <a:rPr lang="en-US" dirty="0" smtClean="0"/>
              <a:t>(</a:t>
            </a:r>
            <a:r>
              <a:rPr lang="en-US" i="1" dirty="0" smtClean="0"/>
              <a:t>aka</a:t>
            </a:r>
            <a:r>
              <a:rPr lang="en-US" dirty="0" smtClean="0"/>
              <a:t> multinomial </a:t>
            </a:r>
            <a:r>
              <a:rPr lang="en-US" dirty="0"/>
              <a:t>classifiers) can distinguish between more than two classes.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algorithms (such as Random Forest classifiers or naive Bayes classifiers) are capable of handling multiple classes directly.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(such as Support Vector Machine classifiers or Linear classifiers) are strictly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One-versus-all (</a:t>
            </a:r>
            <a:r>
              <a:rPr lang="en-US" dirty="0" err="1" smtClean="0"/>
              <a:t>OvA</a:t>
            </a:r>
            <a:r>
              <a:rPr lang="en-US" dirty="0" smtClean="0"/>
              <a:t>) or One-versus-rest strategy using </a:t>
            </a:r>
            <a:r>
              <a:rPr lang="en-US" dirty="0"/>
              <a:t>multiple binary classifiers. </a:t>
            </a:r>
            <a:endParaRPr lang="en-US" dirty="0" smtClean="0"/>
          </a:p>
          <a:p>
            <a:pPr lvl="1"/>
            <a:r>
              <a:rPr lang="en-US" dirty="0" smtClean="0"/>
              <a:t>e.g., for MNIST classification, train </a:t>
            </a:r>
            <a:r>
              <a:rPr lang="en-US" dirty="0"/>
              <a:t>10 binary classifiers, one for each digit (a 0-detector, a 1-detector, a 2-detector, and so on). </a:t>
            </a:r>
            <a:endParaRPr lang="en-US" dirty="0" smtClean="0"/>
          </a:p>
          <a:p>
            <a:pPr lvl="1"/>
            <a:r>
              <a:rPr lang="en-US" dirty="0"/>
              <a:t>g</a:t>
            </a:r>
            <a:r>
              <a:rPr lang="en-US" dirty="0" smtClean="0"/>
              <a:t>et </a:t>
            </a:r>
            <a:r>
              <a:rPr lang="en-US" dirty="0"/>
              <a:t>the decision score from each classifier for that image and </a:t>
            </a:r>
            <a:r>
              <a:rPr lang="en-US" dirty="0" smtClean="0"/>
              <a:t>select </a:t>
            </a:r>
            <a:r>
              <a:rPr lang="en-US" dirty="0"/>
              <a:t>the class whose classifier outputs the highest score. </a:t>
            </a:r>
            <a:endParaRPr lang="en-US" dirty="0" smtClean="0"/>
          </a:p>
          <a:p>
            <a:r>
              <a:rPr lang="en-US" dirty="0" smtClean="0"/>
              <a:t>One-versus-one </a:t>
            </a:r>
            <a:r>
              <a:rPr lang="en-US" dirty="0"/>
              <a:t>(</a:t>
            </a:r>
            <a:r>
              <a:rPr lang="en-US" dirty="0" err="1"/>
              <a:t>OvO</a:t>
            </a:r>
            <a:r>
              <a:rPr lang="en-US" dirty="0"/>
              <a:t>) strategy </a:t>
            </a:r>
            <a:endParaRPr lang="en-US" dirty="0" smtClean="0"/>
          </a:p>
          <a:p>
            <a:pPr lvl="1"/>
            <a:r>
              <a:rPr lang="en-US" dirty="0" smtClean="0"/>
              <a:t>train </a:t>
            </a:r>
            <a:r>
              <a:rPr lang="en-US" dirty="0"/>
              <a:t>a binary classifier for every pair of digits: one to distinguish 0s and 1s, another to distinguish 0s and 2s, another for 1s and 2s, and so on.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there are N classes, you need to train N × (N – 1) / 2 classifiers. 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un an </a:t>
            </a:r>
            <a:r>
              <a:rPr lang="en-US" dirty="0"/>
              <a:t>image through all 45 classifiers and see which class wins the most duels. </a:t>
            </a:r>
            <a:endParaRPr lang="en-US" dirty="0" smtClean="0"/>
          </a:p>
          <a:p>
            <a:r>
              <a:rPr lang="en-US" dirty="0" smtClean="0"/>
              <a:t>Main advantage </a:t>
            </a:r>
            <a:r>
              <a:rPr lang="en-US" dirty="0"/>
              <a:t>of </a:t>
            </a:r>
            <a:r>
              <a:rPr lang="en-US" dirty="0" err="1"/>
              <a:t>OvO</a:t>
            </a:r>
            <a:r>
              <a:rPr lang="en-US" dirty="0"/>
              <a:t> is </a:t>
            </a:r>
            <a:r>
              <a:rPr lang="en-US" dirty="0" smtClean="0"/>
              <a:t>each </a:t>
            </a:r>
            <a:r>
              <a:rPr lang="en-US" dirty="0"/>
              <a:t>classifier only needs to be trained on the part of the training set for the two classes that it must distinguish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6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 Label / Output 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multilabel</a:t>
            </a:r>
            <a:r>
              <a:rPr lang="en-US" dirty="0" smtClean="0"/>
              <a:t> classification, multiple </a:t>
            </a:r>
            <a:r>
              <a:rPr lang="en-US" dirty="0"/>
              <a:t>classes for each </a:t>
            </a:r>
            <a:r>
              <a:rPr lang="en-US" dirty="0" smtClean="0"/>
              <a:t>instance</a:t>
            </a:r>
            <a:r>
              <a:rPr lang="en-US" dirty="0"/>
              <a:t> </a:t>
            </a:r>
            <a:r>
              <a:rPr lang="en-US" dirty="0" smtClean="0"/>
              <a:t>should be output.</a:t>
            </a:r>
          </a:p>
          <a:p>
            <a:pPr lvl="1"/>
            <a:r>
              <a:rPr lang="en-US" i="1" dirty="0" smtClean="0"/>
              <a:t>e.g.</a:t>
            </a:r>
            <a:r>
              <a:rPr lang="en-US" dirty="0" smtClean="0"/>
              <a:t>, the </a:t>
            </a:r>
            <a:r>
              <a:rPr lang="en-US" dirty="0"/>
              <a:t>classifier has been trained to recognize three faces, </a:t>
            </a:r>
            <a:r>
              <a:rPr lang="en-US" dirty="0" smtClean="0"/>
              <a:t>A, B, </a:t>
            </a:r>
            <a:r>
              <a:rPr lang="en-US" dirty="0"/>
              <a:t>and </a:t>
            </a:r>
            <a:r>
              <a:rPr lang="en-US" dirty="0" smtClean="0"/>
              <a:t>C; </a:t>
            </a:r>
            <a:r>
              <a:rPr lang="en-US" dirty="0"/>
              <a:t>then when it is shown a picture of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C, </a:t>
            </a:r>
            <a:r>
              <a:rPr lang="en-US" dirty="0"/>
              <a:t>it should output [1, 0, 1] </a:t>
            </a:r>
            <a:endParaRPr lang="en-US" dirty="0" smtClean="0"/>
          </a:p>
          <a:p>
            <a:pPr lvl="1"/>
            <a:endParaRPr lang="en-US" sz="1800" dirty="0"/>
          </a:p>
          <a:p>
            <a:r>
              <a:rPr lang="en-US" dirty="0" smtClean="0"/>
              <a:t>In </a:t>
            </a:r>
            <a:r>
              <a:rPr lang="en-US" dirty="0" err="1" smtClean="0"/>
              <a:t>multioutput</a:t>
            </a:r>
            <a:r>
              <a:rPr lang="en-US" dirty="0" smtClean="0"/>
              <a:t>-multiclass or simply </a:t>
            </a:r>
            <a:r>
              <a:rPr lang="en-US" dirty="0" err="1" smtClean="0"/>
              <a:t>multioutput</a:t>
            </a:r>
            <a:r>
              <a:rPr lang="en-US" dirty="0" smtClean="0"/>
              <a:t> classification </a:t>
            </a:r>
            <a:r>
              <a:rPr lang="en-US" dirty="0"/>
              <a:t>each label can be </a:t>
            </a:r>
            <a:r>
              <a:rPr lang="en-US" dirty="0" smtClean="0"/>
              <a:t>multiclass, </a:t>
            </a:r>
            <a:r>
              <a:rPr lang="en-US" i="1" dirty="0" smtClean="0"/>
              <a:t>i.e.</a:t>
            </a:r>
            <a:r>
              <a:rPr lang="en-US" dirty="0" smtClean="0"/>
              <a:t>, it can have more than two possible values. </a:t>
            </a:r>
          </a:p>
          <a:p>
            <a:pPr lvl="1"/>
            <a:r>
              <a:rPr lang="en-US" dirty="0" smtClean="0"/>
              <a:t>e.g., in a system to remove </a:t>
            </a:r>
            <a:r>
              <a:rPr lang="en-US" dirty="0"/>
              <a:t>noise from </a:t>
            </a:r>
            <a:r>
              <a:rPr lang="en-US" dirty="0" smtClean="0"/>
              <a:t>images, input is a noisy </a:t>
            </a:r>
            <a:r>
              <a:rPr lang="en-US" dirty="0"/>
              <a:t>digit image, </a:t>
            </a:r>
            <a:r>
              <a:rPr lang="en-US" dirty="0" smtClean="0"/>
              <a:t>output </a:t>
            </a:r>
            <a:r>
              <a:rPr lang="en-US" dirty="0"/>
              <a:t>a clean digit image, represented as an array of pixel </a:t>
            </a:r>
            <a:r>
              <a:rPr lang="en-US" dirty="0" smtClean="0"/>
              <a:t>intensities</a:t>
            </a:r>
          </a:p>
          <a:p>
            <a:pPr lvl="1"/>
            <a:r>
              <a:rPr lang="en-US" dirty="0" smtClean="0"/>
              <a:t>classifier’s </a:t>
            </a:r>
            <a:r>
              <a:rPr lang="en-US" dirty="0"/>
              <a:t>output is </a:t>
            </a:r>
            <a:r>
              <a:rPr lang="en-US" dirty="0" err="1"/>
              <a:t>multilabel</a:t>
            </a:r>
            <a:r>
              <a:rPr lang="en-US" dirty="0"/>
              <a:t> </a:t>
            </a:r>
            <a:r>
              <a:rPr lang="en-US" dirty="0" smtClean="0"/>
              <a:t>- one </a:t>
            </a:r>
            <a:r>
              <a:rPr lang="en-US" dirty="0"/>
              <a:t>label per </a:t>
            </a:r>
            <a:r>
              <a:rPr lang="en-US" dirty="0" smtClean="0"/>
              <a:t>pixel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label can have multiple values (pixel intensity ranges from 0 to </a:t>
            </a:r>
            <a:r>
              <a:rPr lang="en-US" dirty="0" smtClean="0"/>
              <a:t>255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6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Metrics for Performance Evaluation</a:t>
            </a:r>
          </a:p>
          <a:p>
            <a:pPr lvl="1"/>
            <a:r>
              <a:rPr lang="en-US" dirty="0"/>
              <a:t>How to evaluate the performance of a model?</a:t>
            </a:r>
          </a:p>
          <a:p>
            <a:pPr lvl="1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Methods for Performance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2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</a:t>
            </a:r>
          </a:p>
        </p:txBody>
      </p:sp>
      <p:sp>
        <p:nvSpPr>
          <p:cNvPr id="96358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676401"/>
            <a:ext cx="10160000" cy="381000"/>
          </a:xfrm>
        </p:spPr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Focus on the predictive capability of a </a:t>
            </a:r>
            <a:r>
              <a:rPr lang="en-US" dirty="0" smtClean="0"/>
              <a:t>model</a:t>
            </a:r>
            <a:endParaRPr lang="en-US" dirty="0"/>
          </a:p>
        </p:txBody>
      </p:sp>
      <p:graphicFrame>
        <p:nvGraphicFramePr>
          <p:cNvPr id="9635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288280"/>
              </p:ext>
            </p:extLst>
          </p:nvPr>
        </p:nvGraphicFramePr>
        <p:xfrm>
          <a:off x="1600200" y="23622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611" name="Text Box 27"/>
          <p:cNvSpPr txBox="1">
            <a:spLocks noChangeArrowheads="1"/>
          </p:cNvSpPr>
          <p:nvPr/>
        </p:nvSpPr>
        <p:spPr bwMode="auto">
          <a:xfrm>
            <a:off x="8153400" y="2667000"/>
            <a:ext cx="28956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a: TP (true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b: FN (false negative)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c: FP (false positive)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d: TN (true negative)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for Performance Evaluation…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4129087"/>
            <a:ext cx="10160000" cy="366713"/>
          </a:xfrm>
        </p:spPr>
        <p:txBody>
          <a:bodyPr>
            <a:normAutofit/>
          </a:bodyPr>
          <a:lstStyle/>
          <a:p>
            <a:r>
              <a:rPr lang="en-US" dirty="0" smtClean="0"/>
              <a:t>Most </a:t>
            </a:r>
            <a:r>
              <a:rPr lang="en-US" dirty="0"/>
              <a:t>widely-used metric:</a:t>
            </a:r>
          </a:p>
          <a:p>
            <a:endParaRPr lang="en-US" dirty="0"/>
          </a:p>
        </p:txBody>
      </p:sp>
      <p:graphicFrame>
        <p:nvGraphicFramePr>
          <p:cNvPr id="964612" name="Group 4"/>
          <p:cNvGraphicFramePr>
            <a:graphicFrameLocks noGrp="1"/>
          </p:cNvGraphicFramePr>
          <p:nvPr/>
        </p:nvGraphicFramePr>
        <p:xfrm>
          <a:off x="3048000" y="1219200"/>
          <a:ext cx="6096000" cy="282194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463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393664"/>
              </p:ext>
            </p:extLst>
          </p:nvPr>
        </p:nvGraphicFramePr>
        <p:xfrm>
          <a:off x="2057400" y="4572000"/>
          <a:ext cx="758348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Equation" r:id="rId4" imgW="5663880" imgH="723600" progId="Equation.3">
                  <p:embed/>
                </p:oleObj>
              </mc:Choice>
              <mc:Fallback>
                <p:oleObj name="Equation" r:id="rId4" imgW="56638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0"/>
                        <a:ext cx="758348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 of Accuracy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Consider a 2-class problem</a:t>
            </a:r>
          </a:p>
          <a:p>
            <a:pPr lvl="1"/>
            <a:r>
              <a:rPr lang="en-US"/>
              <a:t>Number of Class 0 examples = 9990</a:t>
            </a:r>
          </a:p>
          <a:p>
            <a:pPr lvl="1"/>
            <a:r>
              <a:rPr lang="en-US"/>
              <a:t>Number of Class 1 examples = 10</a:t>
            </a:r>
          </a:p>
          <a:p>
            <a:pPr lvl="1"/>
            <a:endParaRPr lang="en-US"/>
          </a:p>
          <a:p>
            <a:r>
              <a:rPr lang="en-US"/>
              <a:t>If model predicts everything to be class 0, accuracy is 9990/10000 = 99.9 %</a:t>
            </a:r>
          </a:p>
          <a:p>
            <a:pPr lvl="1"/>
            <a:r>
              <a:rPr lang="en-US"/>
              <a:t>Accuracy is misleading because model does not detect any class 1 example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Matrix</a:t>
            </a:r>
          </a:p>
        </p:txBody>
      </p:sp>
      <p:graphicFrame>
        <p:nvGraphicFramePr>
          <p:cNvPr id="9666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76910"/>
              </p:ext>
            </p:extLst>
          </p:nvPr>
        </p:nvGraphicFramePr>
        <p:xfrm>
          <a:off x="2971800" y="1625600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| 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731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C(Yes|Yes)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C(No|Yes)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7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C(Yes|No)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C(No|No)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6682" name="Rectangle 26"/>
          <p:cNvSpPr>
            <a:spLocks noChangeArrowheads="1"/>
          </p:cNvSpPr>
          <p:nvPr/>
        </p:nvSpPr>
        <p:spPr bwMode="auto">
          <a:xfrm>
            <a:off x="2209800" y="5105400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 </a:t>
            </a:r>
            <a:r>
              <a:rPr lang="en-US" sz="1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| j ):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of misclassifying class j example as class 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Cost of Classification</a:t>
            </a:r>
          </a:p>
        </p:txBody>
      </p:sp>
      <p:graphicFrame>
        <p:nvGraphicFramePr>
          <p:cNvPr id="967683" name="Group 1027"/>
          <p:cNvGraphicFramePr>
            <a:graphicFrameLocks noGrp="1"/>
          </p:cNvGraphicFramePr>
          <p:nvPr/>
        </p:nvGraphicFramePr>
        <p:xfrm>
          <a:off x="4419600" y="11430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Cost Matrix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C(i|j)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06" name="Group 1050"/>
          <p:cNvGraphicFramePr>
            <a:graphicFrameLocks noGrp="1"/>
          </p:cNvGraphicFramePr>
          <p:nvPr/>
        </p:nvGraphicFramePr>
        <p:xfrm>
          <a:off x="2209800" y="32766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7729" name="Group 1073"/>
          <p:cNvGraphicFramePr>
            <a:graphicFrameLocks noGrp="1"/>
          </p:cNvGraphicFramePr>
          <p:nvPr/>
        </p:nvGraphicFramePr>
        <p:xfrm>
          <a:off x="6477000" y="3276600"/>
          <a:ext cx="3581400" cy="1831023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838200"/>
              </a:tblGrid>
              <a:tr h="5730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Model 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0838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81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7752" name="Rectangle 1096"/>
          <p:cNvSpPr>
            <a:spLocks noChangeArrowheads="1"/>
          </p:cNvSpPr>
          <p:nvPr/>
        </p:nvSpPr>
        <p:spPr bwMode="auto">
          <a:xfrm>
            <a:off x="2286000" y="53340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Accuracy = 80%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= 3910</a:t>
            </a:r>
          </a:p>
        </p:txBody>
      </p:sp>
      <p:sp>
        <p:nvSpPr>
          <p:cNvPr id="967753" name="Rectangle 1097"/>
          <p:cNvSpPr>
            <a:spLocks noChangeArrowheads="1"/>
          </p:cNvSpPr>
          <p:nvPr/>
        </p:nvSpPr>
        <p:spPr bwMode="auto">
          <a:xfrm>
            <a:off x="6705600" y="53340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Accuracy = 90%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Cost = 4255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Cost vs Accuracy</a:t>
            </a:r>
          </a:p>
        </p:txBody>
      </p:sp>
      <p:graphicFrame>
        <p:nvGraphicFramePr>
          <p:cNvPr id="968707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0741966"/>
              </p:ext>
            </p:extLst>
          </p:nvPr>
        </p:nvGraphicFramePr>
        <p:xfrm>
          <a:off x="1858963" y="1143000"/>
          <a:ext cx="4389437" cy="2243138"/>
        </p:xfrm>
        <a:graphic>
          <a:graphicData uri="http://schemas.openxmlformats.org/drawingml/2006/table">
            <a:tbl>
              <a:tblPr/>
              <a:tblGrid>
                <a:gridCol w="1096962"/>
                <a:gridCol w="1098550"/>
                <a:gridCol w="1096963"/>
                <a:gridCol w="1096962"/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6515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68730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51949"/>
              </p:ext>
            </p:extLst>
          </p:nvPr>
        </p:nvGraphicFramePr>
        <p:xfrm>
          <a:off x="1905000" y="3886200"/>
          <a:ext cx="4389438" cy="2243138"/>
        </p:xfrm>
        <a:graphic>
          <a:graphicData uri="http://schemas.openxmlformats.org/drawingml/2006/table">
            <a:tbl>
              <a:tblPr/>
              <a:tblGrid>
                <a:gridCol w="1096963"/>
                <a:gridCol w="1098550"/>
                <a:gridCol w="1096962"/>
                <a:gridCol w="1096963"/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65150">
                <a:tc rowSpan="3"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68753" name="Group 49"/>
          <p:cNvGrpSpPr>
            <a:grpSpLocks/>
          </p:cNvGrpSpPr>
          <p:nvPr/>
        </p:nvGrpSpPr>
        <p:grpSpPr bwMode="auto">
          <a:xfrm>
            <a:off x="6629400" y="1143001"/>
            <a:ext cx="3733800" cy="4964113"/>
            <a:chOff x="3216" y="720"/>
            <a:chExt cx="2352" cy="3127"/>
          </a:xfrm>
        </p:grpSpPr>
        <p:sp>
          <p:nvSpPr>
            <p:cNvPr id="968754" name="Text Box 50"/>
            <p:cNvSpPr txBox="1">
              <a:spLocks noChangeArrowheads="1"/>
            </p:cNvSpPr>
            <p:nvPr/>
          </p:nvSpPr>
          <p:spPr bwMode="auto">
            <a:xfrm>
              <a:off x="3264" y="1536"/>
              <a:ext cx="2256" cy="2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N = a + b + c + d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 = (a + d)/N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Cost = p (a + d) + q (b + c)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p (a + d) + q (N – a – d)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q N – (q – p)(a + d)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        = N [q – (q-p) </a:t>
              </a: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  <a:sym typeface="Symbol" panose="05050102010706020507" pitchFamily="18" charset="2"/>
                </a:rPr>
                <a:t> </a:t>
              </a: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Accuracy] </a:t>
              </a:r>
            </a:p>
            <a:p>
              <a:pPr>
                <a:spcBef>
                  <a:spcPct val="50000"/>
                </a:spcBef>
              </a:pPr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8755" name="Rectangle 51"/>
            <p:cNvSpPr>
              <a:spLocks noChangeArrowheads="1"/>
            </p:cNvSpPr>
            <p:nvPr/>
          </p:nvSpPr>
          <p:spPr bwMode="auto">
            <a:xfrm>
              <a:off x="3216" y="720"/>
              <a:ext cx="235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Accuracy is proportional to cost if</a:t>
              </a:r>
              <a:b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1. C(Yes|No)=C(No|Yes) = q </a:t>
              </a:r>
              <a:b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2. C(Yes|Yes)=C(No|No) = 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for Imbalanced Classes</a:t>
            </a:r>
            <a:endParaRPr lang="en-US" dirty="0"/>
          </a:p>
        </p:txBody>
      </p:sp>
      <p:graphicFrame>
        <p:nvGraphicFramePr>
          <p:cNvPr id="969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861586"/>
              </p:ext>
            </p:extLst>
          </p:nvPr>
        </p:nvGraphicFramePr>
        <p:xfrm>
          <a:off x="3581400" y="1219200"/>
          <a:ext cx="4800600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name="Equation" r:id="rId4" imgW="4241520" imgH="2400120" progId="Equation.3">
                  <p:embed/>
                </p:oleObj>
              </mc:Choice>
              <mc:Fallback>
                <p:oleObj name="Equation" r:id="rId4" imgW="4241520" imgH="240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219200"/>
                        <a:ext cx="4800600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44607"/>
              </p:ext>
            </p:extLst>
          </p:nvPr>
        </p:nvGraphicFramePr>
        <p:xfrm>
          <a:off x="2971800" y="441960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" name="Equation" r:id="rId6" imgW="5270400" imgH="799920" progId="Equation.3">
                  <p:embed/>
                </p:oleObj>
              </mc:Choice>
              <mc:Fallback>
                <p:oleObj name="Equation" r:id="rId6" imgW="52704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19600"/>
                        <a:ext cx="601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Performance Evaluation</a:t>
            </a: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Performance </a:t>
            </a:r>
            <a:r>
              <a:rPr lang="en-US" dirty="0"/>
              <a:t>of a model may depend on other factors besides the learning algorithm:</a:t>
            </a:r>
          </a:p>
          <a:p>
            <a:pPr lvl="1"/>
            <a:r>
              <a:rPr lang="en-US" dirty="0"/>
              <a:t>Class distribution</a:t>
            </a:r>
          </a:p>
          <a:p>
            <a:pPr lvl="1"/>
            <a:r>
              <a:rPr lang="en-US" dirty="0"/>
              <a:t>Cost of misclassification</a:t>
            </a:r>
          </a:p>
          <a:p>
            <a:pPr lvl="1"/>
            <a:r>
              <a:rPr lang="en-US" dirty="0"/>
              <a:t>Size of training and test sets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obtain a reliable estimate of performance?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Curve</a:t>
            </a:r>
          </a:p>
        </p:txBody>
      </p:sp>
      <p:grpSp>
        <p:nvGrpSpPr>
          <p:cNvPr id="972803" name="Group 3"/>
          <p:cNvGrpSpPr>
            <a:grpSpLocks/>
          </p:cNvGrpSpPr>
          <p:nvPr/>
        </p:nvGrpSpPr>
        <p:grpSpPr bwMode="auto">
          <a:xfrm>
            <a:off x="1600200" y="1219200"/>
            <a:ext cx="5715000" cy="4857750"/>
            <a:chOff x="48" y="768"/>
            <a:chExt cx="3600" cy="3060"/>
          </a:xfrm>
        </p:grpSpPr>
        <p:pic>
          <p:nvPicPr>
            <p:cNvPr id="9728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2" r="5882"/>
            <a:stretch>
              <a:fillRect/>
            </a:stretch>
          </p:blipFill>
          <p:spPr bwMode="auto">
            <a:xfrm>
              <a:off x="48" y="768"/>
              <a:ext cx="3600" cy="3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2805" name="Line 5"/>
            <p:cNvSpPr>
              <a:spLocks noChangeShapeType="1"/>
            </p:cNvSpPr>
            <p:nvPr/>
          </p:nvSpPr>
          <p:spPr bwMode="auto">
            <a:xfrm>
              <a:off x="336" y="1214"/>
              <a:ext cx="3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7620000" y="1295400"/>
            <a:ext cx="3352800" cy="45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Learning curve shows how accuracy changes with varying sample size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Requires a sampling schedule for creating learning curve: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Arithmetic sampling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(Langley, et al)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Geometric sampling</a:t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(Provost et al)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Effect of small sample size: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Bias in the estimate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Tx/>
              <a:buChar char="-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Variance of estimate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of Estimation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14400" y="1371600"/>
            <a:ext cx="10160000" cy="39623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Holdout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Reserve 2/3 for training and 1/3 for testing </a:t>
            </a:r>
          </a:p>
          <a:p>
            <a:pPr>
              <a:lnSpc>
                <a:spcPct val="90000"/>
              </a:lnSpc>
            </a:pPr>
            <a:r>
              <a:rPr lang="en-US" dirty="0"/>
              <a:t>Random subsampling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Repeated holdout</a:t>
            </a:r>
          </a:p>
          <a:p>
            <a:pPr>
              <a:lnSpc>
                <a:spcPct val="90000"/>
              </a:lnSpc>
            </a:pPr>
            <a:r>
              <a:rPr lang="en-US" dirty="0"/>
              <a:t>Cross validation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Partition data into k disjoint subsets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k-fold: train on k-1 partitions, test on the remaining one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Leave-one-out:   k=n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oversampling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undersampling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Bootstrap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Sampling with replacement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ROC (Receiver Operating Characteristic)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Developed in 1950s for signal detection theory to analyze noisy signals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Characterize the trade-off between positive hits and false alarms</a:t>
            </a:r>
          </a:p>
          <a:p>
            <a:pPr>
              <a:lnSpc>
                <a:spcPct val="90000"/>
              </a:lnSpc>
            </a:pPr>
            <a:r>
              <a:rPr lang="en-US" dirty="0"/>
              <a:t>ROC curve plots TP (on the y-axis) against FP (on the x-axis)</a:t>
            </a:r>
          </a:p>
          <a:p>
            <a:pPr>
              <a:lnSpc>
                <a:spcPct val="90000"/>
              </a:lnSpc>
            </a:pPr>
            <a:r>
              <a:rPr lang="en-US" dirty="0"/>
              <a:t>Performance of each classifier represented as a point on the ROC curve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changing the threshold of algorithm, sample distribution or cost matrix changes the location of the point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pic>
        <p:nvPicPr>
          <p:cNvPr id="976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5714"/>
          <a:stretch>
            <a:fillRect/>
          </a:stretch>
        </p:blipFill>
        <p:spPr bwMode="auto">
          <a:xfrm>
            <a:off x="1524000" y="205740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6900" name="Oval 4"/>
          <p:cNvSpPr>
            <a:spLocks noChangeArrowheads="1"/>
          </p:cNvSpPr>
          <p:nvPr/>
        </p:nvSpPr>
        <p:spPr bwMode="auto">
          <a:xfrm>
            <a:off x="6797675" y="4114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976901" name="Group 5"/>
          <p:cNvGrpSpPr>
            <a:grpSpLocks/>
          </p:cNvGrpSpPr>
          <p:nvPr/>
        </p:nvGrpSpPr>
        <p:grpSpPr bwMode="auto">
          <a:xfrm>
            <a:off x="1981200" y="1905000"/>
            <a:ext cx="8534400" cy="4648200"/>
            <a:chOff x="288" y="1056"/>
            <a:chExt cx="5376" cy="2928"/>
          </a:xfrm>
        </p:grpSpPr>
        <p:pic>
          <p:nvPicPr>
            <p:cNvPr id="97690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" r="6557"/>
            <a:stretch>
              <a:fillRect/>
            </a:stretch>
          </p:blipFill>
          <p:spPr bwMode="auto">
            <a:xfrm>
              <a:off x="2736" y="1056"/>
              <a:ext cx="2928" cy="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6903" name="Text Box 7"/>
            <p:cNvSpPr txBox="1">
              <a:spLocks noChangeArrowheads="1"/>
            </p:cNvSpPr>
            <p:nvPr/>
          </p:nvSpPr>
          <p:spPr bwMode="auto">
            <a:xfrm>
              <a:off x="288" y="3408"/>
              <a:ext cx="3360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At threshold t: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TP=0.5, FN=0.5, FP=0.12, </a:t>
              </a:r>
              <a:r>
                <a:rPr lang="en-US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TN=0.88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6904" name="Line 8"/>
            <p:cNvSpPr>
              <a:spLocks noChangeShapeType="1"/>
            </p:cNvSpPr>
            <p:nvPr/>
          </p:nvSpPr>
          <p:spPr bwMode="auto">
            <a:xfrm flipV="1">
              <a:off x="2160" y="2544"/>
              <a:ext cx="1104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76905" name="Text Box 9"/>
          <p:cNvSpPr txBox="1">
            <a:spLocks noChangeArrowheads="1"/>
          </p:cNvSpPr>
          <p:nvPr/>
        </p:nvSpPr>
        <p:spPr bwMode="auto">
          <a:xfrm>
            <a:off x="1752600" y="1371600"/>
            <a:ext cx="82296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1-dimensional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set containing 2 classes (positive and negative)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any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points located at x &gt; t is classified as positive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4933461" cy="3657599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dirty="0"/>
              <a:t>(TP,FP):</a:t>
            </a:r>
          </a:p>
          <a:p>
            <a:r>
              <a:rPr lang="en-US" sz="1600" dirty="0"/>
              <a:t>(0,0): declare everything</a:t>
            </a:r>
            <a:br>
              <a:rPr lang="en-US" sz="1600" dirty="0"/>
            </a:br>
            <a:r>
              <a:rPr lang="en-US" sz="1600" dirty="0"/>
              <a:t>          to be negative class</a:t>
            </a:r>
          </a:p>
          <a:p>
            <a:r>
              <a:rPr lang="en-US" sz="1600" dirty="0"/>
              <a:t>(1,1): declare everything</a:t>
            </a:r>
            <a:br>
              <a:rPr lang="en-US" sz="1600" dirty="0"/>
            </a:br>
            <a:r>
              <a:rPr lang="en-US" sz="1600" dirty="0"/>
              <a:t>         to be positive class</a:t>
            </a:r>
          </a:p>
          <a:p>
            <a:r>
              <a:rPr lang="en-US" sz="1600" dirty="0"/>
              <a:t>(1,0): </a:t>
            </a:r>
            <a:r>
              <a:rPr lang="en-US" sz="1600" dirty="0" smtClean="0"/>
              <a:t>ideal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Diagonal line:</a:t>
            </a:r>
          </a:p>
          <a:p>
            <a:pPr lvl="1"/>
            <a:r>
              <a:rPr lang="en-US" dirty="0"/>
              <a:t>Random guessing</a:t>
            </a:r>
          </a:p>
          <a:p>
            <a:pPr lvl="1"/>
            <a:r>
              <a:rPr lang="en-US" dirty="0"/>
              <a:t>Below diagonal line:</a:t>
            </a:r>
          </a:p>
          <a:p>
            <a:pPr lvl="2"/>
            <a:r>
              <a:rPr lang="en-US" sz="1600" dirty="0"/>
              <a:t> prediction is opposite of the true class</a:t>
            </a:r>
          </a:p>
        </p:txBody>
      </p:sp>
      <p:pic>
        <p:nvPicPr>
          <p:cNvPr id="977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6557"/>
          <a:stretch>
            <a:fillRect/>
          </a:stretch>
        </p:blipFill>
        <p:spPr bwMode="auto">
          <a:xfrm>
            <a:off x="5867400" y="11430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ROC for Model Comparison</a:t>
            </a:r>
          </a:p>
        </p:txBody>
      </p:sp>
      <p:pic>
        <p:nvPicPr>
          <p:cNvPr id="978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8220"/>
          <a:stretch>
            <a:fillRect/>
          </a:stretch>
        </p:blipFill>
        <p:spPr bwMode="auto">
          <a:xfrm>
            <a:off x="1600200" y="1219201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8948" name="Rectangle 4"/>
          <p:cNvSpPr>
            <a:spLocks noChangeArrowheads="1"/>
          </p:cNvSpPr>
          <p:nvPr/>
        </p:nvSpPr>
        <p:spPr bwMode="auto">
          <a:xfrm>
            <a:off x="7086600" y="1828800"/>
            <a:ext cx="4038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No model consistently outperform the other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is better for small FPR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16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is better for large FPR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Area Under the ROC curve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Ideal: 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Area = 1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 guess: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Area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Construct an ROC curve</a:t>
            </a:r>
          </a:p>
        </p:txBody>
      </p:sp>
      <p:graphicFrame>
        <p:nvGraphicFramePr>
          <p:cNvPr id="979971" name="Group 3"/>
          <p:cNvGraphicFramePr>
            <a:graphicFrameLocks noGrp="1"/>
          </p:cNvGraphicFramePr>
          <p:nvPr/>
        </p:nvGraphicFramePr>
        <p:xfrm>
          <a:off x="1905000" y="1371600"/>
          <a:ext cx="3886200" cy="4064004"/>
        </p:xfrm>
        <a:graphic>
          <a:graphicData uri="http://schemas.openxmlformats.org/drawingml/2006/table">
            <a:tbl>
              <a:tblPr/>
              <a:tblGrid>
                <a:gridCol w="1295400"/>
                <a:gridCol w="1295400"/>
                <a:gridCol w="1295400"/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Instance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P(+|A)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True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0021" name="Text Box 53"/>
          <p:cNvSpPr txBox="1">
            <a:spLocks noChangeArrowheads="1"/>
          </p:cNvSpPr>
          <p:nvPr/>
        </p:nvSpPr>
        <p:spPr bwMode="auto">
          <a:xfrm>
            <a:off x="6248400" y="1600200"/>
            <a:ext cx="434340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Use classifier that produces posterior probability for each test instance P(+|A)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Sort the instances according to P(+|A) in decreasing order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Apply threshold at each unique value of P(+|A)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Count the number of TP, FP, 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TN, FN at each threshold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TP rate, TPR = TP/(TP+FN)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FP rate, FPR = FP/(FP + TN)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 marL="0" indent="0" algn="just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If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i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  cos(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) =  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&gt; / ||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||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, </a:t>
            </a:r>
          </a:p>
          <a:p>
            <a:pPr marL="457200" lvl="1" indent="0" algn="just">
              <a:spcBef>
                <a:spcPts val="1000"/>
              </a:spcBef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where 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&gt; indicates inner product or vector dot product of vectors,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2,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and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|| d ||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is the   length of vector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  <a:p>
            <a:pPr marL="0" indent="0"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Example: </a:t>
            </a:r>
          </a:p>
          <a:p>
            <a:pPr marL="0" indent="0" algn="just"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	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=  3 2 0 5 0 0 0 2 0 0 	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=  1 0 0 0 0 0 0 1 0 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&lt;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d2&gt;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 3*1 + 2*0 + 0*0 + 5*0 + 0*0 + 0*0 + 0*0 + 2*1 + 0*0 + 0*2 =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|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= (3*3+2*2+0*0+5*5+0*0+0*0+0*0+2*2+0*0+0*0)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 (42)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6.481</a:t>
            </a: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||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|| = (1*1+0*0+0*0+0*0+0*0+0*0+0*0+1*1+0*0+2*2)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 (6) </a:t>
            </a:r>
            <a:r>
              <a:rPr lang="en-US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0.5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= 2.449</a:t>
            </a:r>
          </a:p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1" baseline="-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) = 0.3150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construct an ROC curve</a:t>
            </a:r>
          </a:p>
        </p:txBody>
      </p:sp>
      <p:graphicFrame>
        <p:nvGraphicFramePr>
          <p:cNvPr id="9809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003943"/>
              </p:ext>
            </p:extLst>
          </p:nvPr>
        </p:nvGraphicFramePr>
        <p:xfrm>
          <a:off x="1143000" y="2495550"/>
          <a:ext cx="645795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Document" r:id="rId4" imgW="10594440" imgH="3913200" progId="Word.Document.8">
                  <p:embed/>
                </p:oleObj>
              </mc:Choice>
              <mc:Fallback>
                <p:oleObj name="Document" r:id="rId4" imgW="10594440" imgH="3913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95550"/>
                        <a:ext cx="645795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09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128" r="3847" b="5128"/>
          <a:stretch>
            <a:fillRect/>
          </a:stretch>
        </p:blipFill>
        <p:spPr bwMode="auto">
          <a:xfrm>
            <a:off x="7772400" y="2133600"/>
            <a:ext cx="3962400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0997" name="Text Box 5"/>
          <p:cNvSpPr txBox="1">
            <a:spLocks noChangeArrowheads="1"/>
          </p:cNvSpPr>
          <p:nvPr/>
        </p:nvSpPr>
        <p:spPr bwMode="auto">
          <a:xfrm>
            <a:off x="457200" y="2800351"/>
            <a:ext cx="129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Threshold &gt;= </a:t>
            </a:r>
          </a:p>
        </p:txBody>
      </p:sp>
      <p:sp>
        <p:nvSpPr>
          <p:cNvPr id="980998" name="Text Box 6"/>
          <p:cNvSpPr txBox="1">
            <a:spLocks noChangeArrowheads="1"/>
          </p:cNvSpPr>
          <p:nvPr/>
        </p:nvSpPr>
        <p:spPr bwMode="auto">
          <a:xfrm>
            <a:off x="9067800" y="1676400"/>
            <a:ext cx="1828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ROC Curve:</a:t>
            </a:r>
          </a:p>
        </p:txBody>
      </p:sp>
      <p:sp>
        <p:nvSpPr>
          <p:cNvPr id="980999" name="Line 7"/>
          <p:cNvSpPr>
            <a:spLocks noChangeShapeType="1"/>
          </p:cNvSpPr>
          <p:nvPr/>
        </p:nvSpPr>
        <p:spPr bwMode="auto">
          <a:xfrm>
            <a:off x="914400" y="432435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1000" name="Line 8"/>
          <p:cNvSpPr>
            <a:spLocks noChangeShapeType="1"/>
          </p:cNvSpPr>
          <p:nvPr/>
        </p:nvSpPr>
        <p:spPr bwMode="auto">
          <a:xfrm>
            <a:off x="914400" y="462915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Significance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Given two models:</a:t>
            </a:r>
          </a:p>
          <a:p>
            <a:pPr lvl="1"/>
            <a:r>
              <a:rPr lang="en-US"/>
              <a:t>Model M1: accuracy = 85%, tested on 30 instances</a:t>
            </a:r>
          </a:p>
          <a:p>
            <a:pPr lvl="1"/>
            <a:r>
              <a:rPr lang="en-US"/>
              <a:t>Model M2: accuracy = 75%, tested on 5000 instances</a:t>
            </a:r>
          </a:p>
          <a:p>
            <a:pPr lvl="4"/>
            <a:endParaRPr lang="en-US" sz="2400"/>
          </a:p>
          <a:p>
            <a:r>
              <a:rPr lang="en-US"/>
              <a:t>Can we say M1 is better than M2?</a:t>
            </a:r>
          </a:p>
          <a:p>
            <a:pPr lvl="1"/>
            <a:r>
              <a:rPr lang="en-US"/>
              <a:t>How much confidence can we place on accuracy of M1 and M2?</a:t>
            </a:r>
          </a:p>
          <a:p>
            <a:pPr lvl="1"/>
            <a:r>
              <a:rPr lang="en-US"/>
              <a:t>Can the difference in performance measure be explained as a result of random fluctuations in the test set?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Prediction can be regarded as a Bernoulli trial</a:t>
            </a:r>
          </a:p>
          <a:p>
            <a:pPr lvl="1"/>
            <a:r>
              <a:rPr lang="en-US" dirty="0"/>
              <a:t>A Bernoulli trial has 2 possible outcomes</a:t>
            </a:r>
          </a:p>
          <a:p>
            <a:pPr lvl="1"/>
            <a:r>
              <a:rPr lang="en-US" dirty="0"/>
              <a:t>Possible outcomes for prediction: correct or wrong</a:t>
            </a:r>
          </a:p>
          <a:p>
            <a:pPr lvl="1"/>
            <a:r>
              <a:rPr lang="en-US" dirty="0"/>
              <a:t>Collection of Bernoulli trials has a Binomial distribution:</a:t>
            </a:r>
          </a:p>
          <a:p>
            <a:pPr lvl="2"/>
            <a:r>
              <a:rPr lang="en-US" sz="1800" dirty="0"/>
              <a:t> </a:t>
            </a:r>
            <a:r>
              <a:rPr lang="en-US" sz="1600" dirty="0"/>
              <a:t>x </a:t>
            </a:r>
            <a:r>
              <a:rPr lang="en-US" sz="1600" dirty="0">
                <a:sym typeface="Symbol" panose="05050102010706020507" pitchFamily="18" charset="2"/>
              </a:rPr>
              <a:t> Bin(N, p)      x: number of correct predictions</a:t>
            </a:r>
          </a:p>
          <a:p>
            <a:pPr lvl="2"/>
            <a:r>
              <a:rPr lang="en-US" sz="1600" dirty="0">
                <a:sym typeface="Symbol" panose="05050102010706020507" pitchFamily="18" charset="2"/>
              </a:rPr>
              <a:t> </a:t>
            </a:r>
            <a:r>
              <a:rPr lang="en-US" sz="1600" dirty="0" err="1">
                <a:sym typeface="Symbol" panose="05050102010706020507" pitchFamily="18" charset="2"/>
              </a:rPr>
              <a:t>e.g</a:t>
            </a:r>
            <a:r>
              <a:rPr lang="en-US" sz="1600" dirty="0">
                <a:sym typeface="Symbol" panose="05050102010706020507" pitchFamily="18" charset="2"/>
              </a:rPr>
              <a:t>:   Toss a fair coin </a:t>
            </a:r>
            <a:r>
              <a:rPr lang="en-US" sz="1600" dirty="0" smtClean="0">
                <a:sym typeface="Symbol" panose="05050102010706020507" pitchFamily="18" charset="2"/>
              </a:rPr>
              <a:t>N=50 </a:t>
            </a:r>
            <a:r>
              <a:rPr lang="en-US" sz="1600" dirty="0">
                <a:sym typeface="Symbol" panose="05050102010706020507" pitchFamily="18" charset="2"/>
              </a:rPr>
              <a:t>times, how many heads would turn up?</a:t>
            </a:r>
            <a:br>
              <a:rPr lang="en-US" sz="1600" dirty="0">
                <a:sym typeface="Symbol" panose="05050102010706020507" pitchFamily="18" charset="2"/>
              </a:rPr>
            </a:br>
            <a:r>
              <a:rPr lang="en-US" sz="1600" dirty="0">
                <a:sym typeface="Symbol" panose="05050102010706020507" pitchFamily="18" charset="2"/>
              </a:rPr>
              <a:t>  	   </a:t>
            </a:r>
            <a:r>
              <a:rPr lang="en-US" sz="1600" dirty="0"/>
              <a:t>Expected number of heads = </a:t>
            </a:r>
            <a:r>
              <a:rPr lang="en-US" sz="1600" dirty="0" err="1"/>
              <a:t>N</a:t>
            </a:r>
            <a:r>
              <a:rPr lang="en-US" sz="1600" dirty="0" err="1">
                <a:sym typeface="Symbol" panose="05050102010706020507" pitchFamily="18" charset="2"/>
              </a:rPr>
              <a:t></a:t>
            </a:r>
            <a:r>
              <a:rPr lang="en-US" sz="1600" dirty="0" err="1"/>
              <a:t>p</a:t>
            </a:r>
            <a:r>
              <a:rPr lang="en-US" sz="1600" dirty="0"/>
              <a:t> = 50 </a:t>
            </a:r>
            <a:r>
              <a:rPr lang="en-US" sz="1600" dirty="0">
                <a:sym typeface="Symbol" panose="05050102010706020507" pitchFamily="18" charset="2"/>
              </a:rPr>
              <a:t> 0.5 = 25</a:t>
            </a:r>
            <a:endParaRPr lang="en-US" sz="1600" dirty="0"/>
          </a:p>
          <a:p>
            <a:pPr lvl="3">
              <a:buFontTx/>
              <a:buNone/>
            </a:pPr>
            <a:endParaRPr lang="en-US" sz="1800" dirty="0"/>
          </a:p>
          <a:p>
            <a:r>
              <a:rPr lang="en-US" dirty="0"/>
              <a:t>Given x (# of correct predictions) or equivalently, </a:t>
            </a:r>
            <a:r>
              <a:rPr lang="en-US" dirty="0" err="1"/>
              <a:t>acc</a:t>
            </a:r>
            <a:r>
              <a:rPr lang="en-US" dirty="0"/>
              <a:t>=x/N, and N (# of test instances),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Can we predict p (true accuracy of model)?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2000" y="1600200"/>
            <a:ext cx="10160000" cy="3276600"/>
          </a:xfrm>
        </p:spPr>
        <p:txBody>
          <a:bodyPr>
            <a:noAutofit/>
          </a:bodyPr>
          <a:lstStyle/>
          <a:p>
            <a:r>
              <a:rPr lang="en-US" dirty="0"/>
              <a:t>For large test sets (N &gt; 30), </a:t>
            </a:r>
          </a:p>
          <a:p>
            <a:pPr lvl="1"/>
            <a:r>
              <a:rPr lang="en-US" dirty="0" err="1"/>
              <a:t>acc</a:t>
            </a:r>
            <a:r>
              <a:rPr lang="en-US" dirty="0"/>
              <a:t> has a normal distribution </a:t>
            </a:r>
            <a:br>
              <a:rPr lang="en-US" dirty="0"/>
            </a:br>
            <a:r>
              <a:rPr lang="en-US" dirty="0"/>
              <a:t>with mean p and variance </a:t>
            </a:r>
            <a:br>
              <a:rPr lang="en-US" dirty="0"/>
            </a:br>
            <a:r>
              <a:rPr lang="en-US" dirty="0"/>
              <a:t>p(1-p)/N</a:t>
            </a:r>
            <a:endParaRPr lang="en-US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  <a:p>
            <a:pPr lvl="3"/>
            <a:endParaRPr lang="en-US" sz="1800" dirty="0">
              <a:sym typeface="Symbol" panose="05050102010706020507" pitchFamily="18" charset="2"/>
            </a:endParaRPr>
          </a:p>
          <a:p>
            <a:endParaRPr lang="en-US" dirty="0" smtClean="0">
              <a:sym typeface="Symbol" panose="05050102010706020507" pitchFamily="18" charset="2"/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Confidence </a:t>
            </a:r>
            <a:r>
              <a:rPr lang="en-US" dirty="0">
                <a:sym typeface="Symbol" panose="05050102010706020507" pitchFamily="18" charset="2"/>
              </a:rPr>
              <a:t>Interval for p:</a:t>
            </a:r>
            <a:endParaRPr lang="en-US" dirty="0"/>
          </a:p>
          <a:p>
            <a:pPr lvl="1">
              <a:buFont typeface="Arial" panose="020B0604020202020204" pitchFamily="34" charset="0"/>
              <a:buNone/>
            </a:pPr>
            <a:endParaRPr lang="en-US" sz="1800" dirty="0">
              <a:sym typeface="Symbol" panose="05050102010706020507" pitchFamily="18" charset="2"/>
            </a:endParaRPr>
          </a:p>
        </p:txBody>
      </p:sp>
      <p:graphicFrame>
        <p:nvGraphicFramePr>
          <p:cNvPr id="984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37514"/>
              </p:ext>
            </p:extLst>
          </p:nvPr>
        </p:nvGraphicFramePr>
        <p:xfrm>
          <a:off x="2057400" y="2743200"/>
          <a:ext cx="4110038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Equation" r:id="rId3" imgW="3619440" imgH="1193760" progId="Equation.3">
                  <p:embed/>
                </p:oleObj>
              </mc:Choice>
              <mc:Fallback>
                <p:oleObj name="Equation" r:id="rId3" imgW="361944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43200"/>
                        <a:ext cx="4110038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4069" name="Picture 5" descr="norm_con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6569" b="12234"/>
          <a:stretch>
            <a:fillRect/>
          </a:stretch>
        </p:blipFill>
        <p:spPr bwMode="auto">
          <a:xfrm>
            <a:off x="6629400" y="1600200"/>
            <a:ext cx="38862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4070" name="Line 6"/>
          <p:cNvSpPr>
            <a:spLocks noChangeShapeType="1"/>
          </p:cNvSpPr>
          <p:nvPr/>
        </p:nvSpPr>
        <p:spPr bwMode="auto">
          <a:xfrm flipH="1">
            <a:off x="8686800" y="1447800"/>
            <a:ext cx="762000" cy="1066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4071" name="Text Box 7"/>
          <p:cNvSpPr txBox="1">
            <a:spLocks noChangeArrowheads="1"/>
          </p:cNvSpPr>
          <p:nvPr/>
        </p:nvSpPr>
        <p:spPr bwMode="auto">
          <a:xfrm>
            <a:off x="8382000" y="10668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Area = 1 - </a:t>
            </a:r>
            <a:r>
              <a:rPr lang="en-US" sz="2000">
                <a:sym typeface="Symbol" panose="05050102010706020507" pitchFamily="18" charset="2"/>
              </a:rPr>
              <a:t></a:t>
            </a:r>
            <a:endParaRPr lang="en-US" sz="2000"/>
          </a:p>
        </p:txBody>
      </p:sp>
      <p:sp>
        <p:nvSpPr>
          <p:cNvPr id="984072" name="Line 8"/>
          <p:cNvSpPr>
            <a:spLocks noChangeShapeType="1"/>
          </p:cNvSpPr>
          <p:nvPr/>
        </p:nvSpPr>
        <p:spPr bwMode="auto">
          <a:xfrm flipV="1">
            <a:off x="7696200" y="3505200"/>
            <a:ext cx="2286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4073" name="Text Box 9"/>
          <p:cNvSpPr txBox="1">
            <a:spLocks noChangeArrowheads="1"/>
          </p:cNvSpPr>
          <p:nvPr/>
        </p:nvSpPr>
        <p:spPr bwMode="auto">
          <a:xfrm>
            <a:off x="7315200" y="3962400"/>
            <a:ext cx="7620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2400"/>
              <a:t>Z</a:t>
            </a:r>
            <a:r>
              <a:rPr lang="en-US" sz="2400" baseline="-25000">
                <a:sym typeface="Symbol" panose="05050102010706020507" pitchFamily="18" charset="2"/>
              </a:rPr>
              <a:t>/2</a:t>
            </a:r>
            <a:endParaRPr lang="en-US" sz="2400"/>
          </a:p>
        </p:txBody>
      </p:sp>
      <p:sp>
        <p:nvSpPr>
          <p:cNvPr id="984074" name="Text Box 10"/>
          <p:cNvSpPr txBox="1">
            <a:spLocks noChangeArrowheads="1"/>
          </p:cNvSpPr>
          <p:nvPr/>
        </p:nvSpPr>
        <p:spPr bwMode="auto">
          <a:xfrm>
            <a:off x="9372600" y="3962400"/>
            <a:ext cx="10668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2400"/>
              <a:t>Z</a:t>
            </a:r>
            <a:r>
              <a:rPr lang="en-US" sz="2400" baseline="-25000">
                <a:sym typeface="Symbol" panose="05050102010706020507" pitchFamily="18" charset="2"/>
              </a:rPr>
              <a:t>1-  /2</a:t>
            </a:r>
          </a:p>
        </p:txBody>
      </p:sp>
      <p:sp>
        <p:nvSpPr>
          <p:cNvPr id="984075" name="Line 11"/>
          <p:cNvSpPr>
            <a:spLocks noChangeShapeType="1"/>
          </p:cNvSpPr>
          <p:nvPr/>
        </p:nvSpPr>
        <p:spPr bwMode="auto">
          <a:xfrm flipH="1" flipV="1">
            <a:off x="9296400" y="3505200"/>
            <a:ext cx="1524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9840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67764"/>
              </p:ext>
            </p:extLst>
          </p:nvPr>
        </p:nvGraphicFramePr>
        <p:xfrm>
          <a:off x="2057400" y="4953000"/>
          <a:ext cx="8358188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Equation" r:id="rId6" imgW="6717960" imgH="838080" progId="Equation.3">
                  <p:embed/>
                </p:oleObj>
              </mc:Choice>
              <mc:Fallback>
                <p:oleObj name="Equation" r:id="rId6" imgW="671796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953000"/>
                        <a:ext cx="8358188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 for Accuracy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model that produces an accuracy of 80% when evaluated on 100 test instances:</a:t>
            </a:r>
          </a:p>
          <a:p>
            <a:pPr lvl="1"/>
            <a:r>
              <a:rPr lang="en-US" dirty="0"/>
              <a:t>N=100, </a:t>
            </a:r>
            <a:r>
              <a:rPr lang="en-US" dirty="0" err="1"/>
              <a:t>acc</a:t>
            </a:r>
            <a:r>
              <a:rPr lang="en-US" dirty="0"/>
              <a:t> = 0.8</a:t>
            </a:r>
          </a:p>
          <a:p>
            <a:pPr lvl="1"/>
            <a:r>
              <a:rPr lang="en-US" dirty="0"/>
              <a:t>Let 1-</a:t>
            </a:r>
            <a:r>
              <a:rPr lang="en-US" dirty="0">
                <a:sym typeface="Symbol" panose="05050102010706020507" pitchFamily="18" charset="2"/>
              </a:rPr>
              <a:t> = 0.95 (95% confidence)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From probability table, Z</a:t>
            </a:r>
            <a:r>
              <a:rPr lang="en-US" baseline="-25000" dirty="0">
                <a:sym typeface="Symbol" panose="05050102010706020507" pitchFamily="18" charset="2"/>
              </a:rPr>
              <a:t>/2</a:t>
            </a:r>
            <a:r>
              <a:rPr lang="en-US" dirty="0">
                <a:sym typeface="Symbol" panose="05050102010706020507" pitchFamily="18" charset="2"/>
              </a:rPr>
              <a:t>=1.96 </a:t>
            </a:r>
          </a:p>
          <a:p>
            <a:pPr lvl="1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5092" name="Group 4"/>
          <p:cNvGraphicFramePr>
            <a:graphicFrameLocks noGrp="1"/>
          </p:cNvGraphicFramePr>
          <p:nvPr/>
        </p:nvGraphicFramePr>
        <p:xfrm>
          <a:off x="8458200" y="2209800"/>
          <a:ext cx="1600200" cy="2667000"/>
        </p:xfrm>
        <a:graphic>
          <a:graphicData uri="http://schemas.openxmlformats.org/drawingml/2006/table">
            <a:tbl>
              <a:tblPr/>
              <a:tblGrid>
                <a:gridCol w="800100"/>
                <a:gridCol w="800100"/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1-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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5112" name="Line 24"/>
          <p:cNvSpPr>
            <a:spLocks noChangeShapeType="1"/>
          </p:cNvSpPr>
          <p:nvPr/>
        </p:nvSpPr>
        <p:spPr bwMode="auto">
          <a:xfrm>
            <a:off x="7315200" y="3276600"/>
            <a:ext cx="10668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985113" name="Group 25"/>
          <p:cNvGraphicFramePr>
            <a:graphicFrameLocks noGrp="1"/>
          </p:cNvGraphicFramePr>
          <p:nvPr/>
        </p:nvGraphicFramePr>
        <p:xfrm>
          <a:off x="1905000" y="3810000"/>
          <a:ext cx="5791200" cy="2019300"/>
        </p:xfrm>
        <a:graphic>
          <a:graphicData uri="http://schemas.openxmlformats.org/drawingml/2006/table">
            <a:tbl>
              <a:tblPr/>
              <a:tblGrid>
                <a:gridCol w="1219200"/>
                <a:gridCol w="914400"/>
                <a:gridCol w="914400"/>
                <a:gridCol w="914400"/>
                <a:gridCol w="914400"/>
                <a:gridCol w="914400"/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p(lower)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0.711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p(upper)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Models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752600"/>
            <a:ext cx="10160000" cy="2728913"/>
          </a:xfrm>
        </p:spPr>
        <p:txBody>
          <a:bodyPr/>
          <a:lstStyle/>
          <a:p>
            <a:r>
              <a:rPr lang="en-US" dirty="0" smtClean="0"/>
              <a:t>M1 </a:t>
            </a:r>
            <a:r>
              <a:rPr lang="en-US" dirty="0"/>
              <a:t>is tested on D1 (size=n1), found error rate = e</a:t>
            </a:r>
            <a:r>
              <a:rPr lang="en-US" baseline="-25000" dirty="0"/>
              <a:t>1</a:t>
            </a:r>
          </a:p>
          <a:p>
            <a:r>
              <a:rPr lang="en-US" dirty="0"/>
              <a:t>M2 is tested on D2 (size=n2), found error rate = e</a:t>
            </a:r>
            <a:r>
              <a:rPr lang="en-US" baseline="-25000" dirty="0"/>
              <a:t>2</a:t>
            </a:r>
          </a:p>
          <a:p>
            <a:r>
              <a:rPr lang="en-US" dirty="0"/>
              <a:t>Assume D1 and D2 are independent</a:t>
            </a:r>
          </a:p>
          <a:p>
            <a:r>
              <a:rPr lang="en-US" dirty="0"/>
              <a:t>If n1 and n2 are sufficiently large, then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Approximate: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Given two models, say M1 and M2, which is better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986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19540"/>
              </p:ext>
            </p:extLst>
          </p:nvPr>
        </p:nvGraphicFramePr>
        <p:xfrm>
          <a:off x="4724400" y="3962400"/>
          <a:ext cx="220980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Equation" r:id="rId3" imgW="914400" imgH="457200" progId="Equation.3">
                  <p:embed/>
                </p:oleObj>
              </mc:Choice>
              <mc:Fallback>
                <p:oleObj name="Equation" r:id="rId3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962400"/>
                        <a:ext cx="2209800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260499"/>
              </p:ext>
            </p:extLst>
          </p:nvPr>
        </p:nvGraphicFramePr>
        <p:xfrm>
          <a:off x="4953000" y="5105400"/>
          <a:ext cx="17065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Equation" r:id="rId5" imgW="1612800" imgH="799920" progId="Equation.3">
                  <p:embed/>
                </p:oleObj>
              </mc:Choice>
              <mc:Fallback>
                <p:oleObj name="Equation" r:id="rId5" imgW="16128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105400"/>
                        <a:ext cx="170656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Models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>
            <a:normAutofit/>
          </a:bodyPr>
          <a:lstStyle/>
          <a:p>
            <a:r>
              <a:rPr lang="en-US" dirty="0"/>
              <a:t>To test if performance difference is statistically significant:  d = e1 – e2</a:t>
            </a:r>
          </a:p>
          <a:p>
            <a:pPr lvl="1"/>
            <a:r>
              <a:rPr lang="en-US" dirty="0"/>
              <a:t>d ~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dirty="0"/>
              <a:t>(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,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-25000" dirty="0"/>
              <a:t>t</a:t>
            </a:r>
            <a:r>
              <a:rPr lang="en-US" dirty="0"/>
              <a:t>)   where 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 is the true difference</a:t>
            </a:r>
          </a:p>
          <a:p>
            <a:pPr lvl="1"/>
            <a:r>
              <a:rPr lang="en-US" dirty="0"/>
              <a:t>Since D1 and D2 are independent, their variance adds up: 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At </a:t>
            </a:r>
            <a:r>
              <a:rPr lang="en-US" dirty="0"/>
              <a:t>(1-</a:t>
            </a:r>
            <a:r>
              <a:rPr lang="en-US" dirty="0">
                <a:sym typeface="Symbol" panose="05050102010706020507" pitchFamily="18" charset="2"/>
              </a:rPr>
              <a:t>) confidence level,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7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5294"/>
              </p:ext>
            </p:extLst>
          </p:nvPr>
        </p:nvGraphicFramePr>
        <p:xfrm>
          <a:off x="3886200" y="2590800"/>
          <a:ext cx="4184650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3" imgW="3187440" imgH="1193760" progId="Equation.3">
                  <p:embed/>
                </p:oleObj>
              </mc:Choice>
              <mc:Fallback>
                <p:oleObj name="Equation" r:id="rId3" imgW="318744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590800"/>
                        <a:ext cx="4184650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610719"/>
              </p:ext>
            </p:extLst>
          </p:nvPr>
        </p:nvGraphicFramePr>
        <p:xfrm>
          <a:off x="4343400" y="4800600"/>
          <a:ext cx="27559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5" imgW="1676160" imgH="380880" progId="Equation.3">
                  <p:embed/>
                </p:oleObj>
              </mc:Choice>
              <mc:Fallback>
                <p:oleObj name="Equation" r:id="rId5" imgW="167616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800600"/>
                        <a:ext cx="27559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Illustrative Example</a:t>
            </a:r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38200" y="1295400"/>
            <a:ext cx="10160000" cy="2971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Given: M1: n1 = 30, e1 = 0.15</a:t>
            </a:r>
            <a:br>
              <a:rPr lang="en-US" dirty="0"/>
            </a:br>
            <a:r>
              <a:rPr lang="en-US" dirty="0"/>
              <a:t>	     M2: n2 = 5000, e2 = 0.25</a:t>
            </a:r>
          </a:p>
          <a:p>
            <a:pPr>
              <a:lnSpc>
                <a:spcPct val="90000"/>
              </a:lnSpc>
            </a:pPr>
            <a:r>
              <a:rPr lang="en-US" dirty="0"/>
              <a:t>d = |e2 – e1| = 0.1   (2-sided test)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At 95% confidence level, </a:t>
            </a:r>
            <a:r>
              <a:rPr lang="en-US" dirty="0">
                <a:sym typeface="Symbol" panose="05050102010706020507" pitchFamily="18" charset="2"/>
              </a:rPr>
              <a:t>Z</a:t>
            </a:r>
            <a:r>
              <a:rPr lang="en-US" baseline="-25000" dirty="0">
                <a:sym typeface="Symbol" panose="05050102010706020507" pitchFamily="18" charset="2"/>
              </a:rPr>
              <a:t>/2</a:t>
            </a:r>
            <a:r>
              <a:rPr lang="en-US" dirty="0">
                <a:sym typeface="Symbol" panose="05050102010706020507" pitchFamily="18" charset="2"/>
              </a:rPr>
              <a:t>=1.96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/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sz="1600" dirty="0">
                <a:sym typeface="Symbol" panose="05050102010706020507" pitchFamily="18" charset="2"/>
              </a:rPr>
              <a:t>=&gt; Interval contains 0 =&gt; difference may not </a:t>
            </a:r>
            <a:r>
              <a:rPr lang="en-US" sz="1600" dirty="0" smtClean="0">
                <a:sym typeface="Symbol" panose="05050102010706020507" pitchFamily="18" charset="2"/>
              </a:rPr>
              <a:t>be statistically </a:t>
            </a:r>
            <a:r>
              <a:rPr lang="en-US" sz="1600" dirty="0">
                <a:sym typeface="Symbol" panose="05050102010706020507" pitchFamily="18" charset="2"/>
              </a:rPr>
              <a:t>significant</a:t>
            </a:r>
          </a:p>
        </p:txBody>
      </p:sp>
      <p:graphicFrame>
        <p:nvGraphicFramePr>
          <p:cNvPr id="988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4790"/>
              </p:ext>
            </p:extLst>
          </p:nvPr>
        </p:nvGraphicFramePr>
        <p:xfrm>
          <a:off x="2590801" y="2286000"/>
          <a:ext cx="5867400" cy="79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6" name="Equation" r:id="rId3" imgW="5346360" imgH="723600" progId="Equation.3">
                  <p:embed/>
                </p:oleObj>
              </mc:Choice>
              <mc:Fallback>
                <p:oleObj name="Equation" r:id="rId3" imgW="53463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2286000"/>
                        <a:ext cx="5867400" cy="79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82353"/>
              </p:ext>
            </p:extLst>
          </p:nvPr>
        </p:nvGraphicFramePr>
        <p:xfrm>
          <a:off x="2819401" y="4419600"/>
          <a:ext cx="6172200" cy="4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7" name="Equation" r:id="rId5" imgW="5244840" imgH="406080" progId="Equation.3">
                  <p:embed/>
                </p:oleObj>
              </mc:Choice>
              <mc:Fallback>
                <p:oleObj name="Equation" r:id="rId5" imgW="5244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4419600"/>
                        <a:ext cx="6172200" cy="4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Performance of </a:t>
            </a:r>
            <a:r>
              <a:rPr lang="en-US" dirty="0" smtClean="0"/>
              <a:t>Two </a:t>
            </a:r>
            <a:r>
              <a:rPr lang="en-US" dirty="0"/>
              <a:t>Algorithms</a:t>
            </a:r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learning algorithm may produce k models:</a:t>
            </a:r>
          </a:p>
          <a:p>
            <a:pPr lvl="1"/>
            <a:r>
              <a:rPr lang="en-US" dirty="0"/>
              <a:t>L1 may produce M11 , M12, …, M1k</a:t>
            </a:r>
          </a:p>
          <a:p>
            <a:pPr lvl="1"/>
            <a:r>
              <a:rPr lang="en-US" dirty="0"/>
              <a:t>L2 may produce M21 , M22, …, M2k</a:t>
            </a:r>
          </a:p>
          <a:p>
            <a:r>
              <a:rPr lang="en-US" dirty="0"/>
              <a:t>If models are generated on the same test sets D1,D2, …, </a:t>
            </a:r>
            <a:r>
              <a:rPr lang="en-US" dirty="0" err="1"/>
              <a:t>Dk</a:t>
            </a:r>
            <a:r>
              <a:rPr lang="en-US" dirty="0"/>
              <a:t> (e.g., via cross-validation)</a:t>
            </a:r>
          </a:p>
          <a:p>
            <a:pPr lvl="1"/>
            <a:r>
              <a:rPr lang="en-US" dirty="0"/>
              <a:t>For each set: compute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e</a:t>
            </a:r>
            <a:r>
              <a:rPr lang="en-US" baseline="-25000" dirty="0"/>
              <a:t>1j</a:t>
            </a:r>
            <a:r>
              <a:rPr lang="en-US" dirty="0"/>
              <a:t> – e</a:t>
            </a:r>
            <a:r>
              <a:rPr lang="en-US" baseline="-25000" dirty="0"/>
              <a:t>2j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has mean </a:t>
            </a:r>
            <a:r>
              <a:rPr lang="en-US" dirty="0" err="1"/>
              <a:t>d</a:t>
            </a:r>
            <a:r>
              <a:rPr lang="en-US" baseline="-25000" dirty="0" err="1"/>
              <a:t>t</a:t>
            </a:r>
            <a:r>
              <a:rPr lang="en-US" dirty="0"/>
              <a:t> and variance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-25000" dirty="0"/>
              <a:t>t</a:t>
            </a:r>
            <a:endParaRPr lang="en-US" dirty="0"/>
          </a:p>
          <a:p>
            <a:pPr lvl="1"/>
            <a:r>
              <a:rPr lang="en-US" dirty="0"/>
              <a:t>Estimate: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891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666043"/>
              </p:ext>
            </p:extLst>
          </p:nvPr>
        </p:nvGraphicFramePr>
        <p:xfrm>
          <a:off x="4038601" y="3733800"/>
          <a:ext cx="255774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Equation" r:id="rId3" imgW="1917360" imgH="1371600" progId="Equation.3">
                  <p:embed/>
                </p:oleObj>
              </mc:Choice>
              <mc:Fallback>
                <p:oleObj name="Equation" r:id="rId3" imgW="191736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3733800"/>
                        <a:ext cx="255774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err="1" smtClean="0"/>
              <a:t>Hyperparameter</a:t>
            </a:r>
            <a:r>
              <a:rPr lang="en-US" dirty="0" smtClean="0"/>
              <a:t>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endParaRPr lang="en-US" sz="1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Hyperparameter</a:t>
            </a:r>
            <a:r>
              <a:rPr spc="-10" dirty="0"/>
              <a:t> </a:t>
            </a:r>
            <a:r>
              <a:rPr spc="-75" dirty="0"/>
              <a:t>optimization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Sugata</a:t>
            </a:r>
            <a:r>
              <a:rPr lang="en-IN" dirty="0" smtClean="0"/>
              <a:t> </a:t>
            </a:r>
            <a:r>
              <a:rPr lang="en-IN" dirty="0" err="1" smtClean="0"/>
              <a:t>Ghosal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sugata.ghosal@pilani.bits-pilani.ac.in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7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6810" algn="l"/>
                <a:tab pos="5680710" algn="l"/>
              </a:tabLst>
            </a:pPr>
            <a:r>
              <a:rPr lang="en-IN" spc="-190" dirty="0" err="1" smtClean="0"/>
              <a:t>Hyperparameters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Machine Learning systems use many parameters internally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5850890" cy="244938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Gradient Descent</a:t>
            </a:r>
          </a:p>
          <a:p>
            <a:pPr marL="698500" lvl="1" indent="-228600"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IN"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.g., Learning rate, how long to run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pc="-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Mini-batch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Batch size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Many Others</a:t>
            </a:r>
          </a:p>
          <a:p>
            <a:pPr marL="698500" lvl="1" indent="-228600"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ill be discussed in upcoming sessions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50" dirty="0" smtClean="0"/>
              <a:t>From </a:t>
            </a:r>
            <a:r>
              <a:rPr spc="-35" dirty="0" smtClean="0"/>
              <a:t>Theory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059670" cy="160492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69900" marR="5080" indent="-457200">
              <a:lnSpc>
                <a:spcPts val="3030"/>
              </a:lnSpc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241300" algn="l"/>
                <a:tab pos="3446779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Theoretical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some class of </a:t>
            </a:r>
            <a:r>
              <a:rPr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problems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b="1" spc="-10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recipe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assigning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b="1" spc="-1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guarantees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algorithm </a:t>
            </a:r>
            <a:r>
              <a:rPr spc="-125" dirty="0">
                <a:latin typeface="Helvetica" panose="020B0604020202020204" pitchFamily="34" charset="0"/>
                <a:cs typeface="Helvetica" panose="020B0604020202020204" pitchFamily="34" charset="0"/>
              </a:rPr>
              <a:t>will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converge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optimal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usually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enough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an </a:t>
            </a:r>
            <a:r>
              <a:rPr b="1" spc="-2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asymptotically </a:t>
            </a:r>
            <a:r>
              <a:rPr b="1" spc="-1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optimal</a:t>
            </a:r>
            <a:r>
              <a:rPr b="1" spc="360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b="1" spc="-85" dirty="0">
                <a:solidFill>
                  <a:srgbClr val="1F497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8500" algn="l"/>
              </a:tabLst>
            </a:pP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Certainly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worst</a:t>
            </a:r>
            <a:r>
              <a:rPr spc="11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case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Hyperparameter</a:t>
            </a:r>
            <a:r>
              <a:rPr spc="-20" dirty="0"/>
              <a:t> </a:t>
            </a:r>
            <a:r>
              <a:rPr spc="-35" dirty="0"/>
              <a:t>Optimization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9462135" cy="143372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metaparameter</a:t>
            </a:r>
            <a:r>
              <a:rPr lang="en-IN" spc="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</a:t>
            </a:r>
            <a:r>
              <a:rPr spc="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tuning</a:t>
            </a:r>
            <a:endParaRPr lang="en-IN" spc="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endParaRPr lang="en-IN" spc="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 to find best values of </a:t>
            </a:r>
            <a:r>
              <a:rPr lang="en-IN" spc="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lang="en-IN" spc="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Tuning </a:t>
            </a:r>
            <a:r>
              <a:rPr spc="-305" dirty="0"/>
              <a:t>By</a:t>
            </a:r>
            <a:r>
              <a:rPr spc="55" dirty="0"/>
              <a:t> </a:t>
            </a:r>
            <a:r>
              <a:rPr spc="10" dirty="0" smtClean="0"/>
              <a:t>Hand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11110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Just fiddle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until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555371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Probably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most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common</a:t>
            </a:r>
            <a:r>
              <a:rPr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type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spc="-2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Upsides: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generally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</a:t>
            </a:r>
            <a:r>
              <a:rPr spc="2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good…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300609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Downsides: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lots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effort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theoretical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guarantees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</a:pPr>
            <a:r>
              <a:rPr spc="204" dirty="0" smtClean="0"/>
              <a:t>G</a:t>
            </a:r>
            <a:r>
              <a:rPr spc="-5" dirty="0" smtClean="0"/>
              <a:t>r</a:t>
            </a:r>
            <a:r>
              <a:rPr spc="-215" dirty="0" smtClean="0"/>
              <a:t>i</a:t>
            </a:r>
            <a:r>
              <a:rPr dirty="0" smtClean="0"/>
              <a:t>d</a:t>
            </a:r>
            <a:r>
              <a:rPr lang="en-IN" dirty="0" smtClean="0"/>
              <a:t> </a:t>
            </a:r>
            <a:r>
              <a:rPr spc="-340" dirty="0" smtClean="0"/>
              <a:t>S</a:t>
            </a:r>
            <a:r>
              <a:rPr spc="-125" dirty="0" smtClean="0"/>
              <a:t>e</a:t>
            </a:r>
            <a:r>
              <a:rPr spc="-170" dirty="0" smtClean="0"/>
              <a:t>a</a:t>
            </a:r>
            <a:r>
              <a:rPr spc="-5" dirty="0" smtClean="0"/>
              <a:t>r</a:t>
            </a:r>
            <a:r>
              <a:rPr spc="-180" dirty="0" smtClean="0"/>
              <a:t>c</a:t>
            </a:r>
            <a:r>
              <a:rPr spc="45" dirty="0" smtClean="0"/>
              <a:t>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066405" cy="1284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3162935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Define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some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 </a:t>
            </a:r>
            <a:r>
              <a:rPr spc="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en-IN" spc="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Try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parameter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values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16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running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whole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system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setting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50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setting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best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result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Essentially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brute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force</a:t>
            </a:r>
            <a:r>
              <a:rPr spc="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00400"/>
            <a:ext cx="7535509" cy="2560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6120" algn="l"/>
                <a:tab pos="4409440" algn="l"/>
              </a:tabLst>
            </a:pPr>
            <a:r>
              <a:rPr spc="-65" dirty="0"/>
              <a:t>Downsides</a:t>
            </a:r>
            <a:r>
              <a:rPr spc="10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-5" dirty="0" smtClean="0"/>
              <a:t>Grid</a:t>
            </a:r>
            <a:r>
              <a:rPr lang="en-IN" spc="-5" dirty="0"/>
              <a:t> </a:t>
            </a:r>
            <a:r>
              <a:rPr spc="-130" dirty="0" smtClean="0"/>
              <a:t>Search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462770" cy="103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814320" algn="l"/>
                <a:tab pos="7401559" algn="l"/>
              </a:tabLst>
            </a:pP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11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increases,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17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cost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increases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exponentially</a:t>
            </a:r>
            <a:r>
              <a:rPr spc="-3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pc="-12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Need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some </a:t>
            </a:r>
            <a:r>
              <a:rPr spc="-195" dirty="0">
                <a:latin typeface="Helvetica" panose="020B0604020202020204" pitchFamily="34" charset="0"/>
                <a:cs typeface="Helvetica" panose="020B0604020202020204" pitchFamily="34" charset="0"/>
              </a:rPr>
              <a:t>way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properly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Something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hard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original </a:t>
            </a:r>
            <a:r>
              <a:rPr spc="-4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lang="en-IN" spc="4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  <a:tab pos="3573145" algn="l"/>
              </a:tabLst>
            </a:pP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spc="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advantage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any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insight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have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about the</a:t>
            </a:r>
            <a:r>
              <a:rPr spc="25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system!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4970" algn="l"/>
              </a:tabLst>
            </a:pPr>
            <a:r>
              <a:rPr spc="-160" dirty="0"/>
              <a:t>Making</a:t>
            </a:r>
            <a:r>
              <a:rPr spc="10" dirty="0"/>
              <a:t> </a:t>
            </a:r>
            <a:r>
              <a:rPr spc="-5" dirty="0" smtClean="0"/>
              <a:t>Grid</a:t>
            </a:r>
            <a:r>
              <a:rPr lang="en-IN" spc="-5" dirty="0" smtClean="0"/>
              <a:t> </a:t>
            </a:r>
            <a:r>
              <a:rPr spc="-130" dirty="0" smtClean="0"/>
              <a:t>Search</a:t>
            </a:r>
            <a:r>
              <a:rPr spc="-65" dirty="0" smtClean="0"/>
              <a:t> </a:t>
            </a:r>
            <a:r>
              <a:rPr spc="-75" dirty="0"/>
              <a:t>Fast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10034270" cy="26391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Early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stopping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the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rescue</a:t>
            </a:r>
          </a:p>
          <a:p>
            <a:pPr marL="698500" marR="5080" lvl="1" indent="-228600">
              <a:lnSpc>
                <a:spcPts val="26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spc="-11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one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discard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half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performed </a:t>
            </a:r>
            <a:r>
              <a:rPr sz="1600" spc="-7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worse</a:t>
            </a:r>
            <a:r>
              <a:rPr sz="1600" spc="-7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another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discard 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half,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sz="1600" spc="1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continue.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3660775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spc="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advantage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parallelism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99060" lvl="1" indent="-228600">
              <a:lnSpc>
                <a:spcPts val="26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sz="1600" spc="-110" dirty="0">
                <a:latin typeface="Helvetica" panose="020B0604020202020204" pitchFamily="34" charset="0"/>
                <a:cs typeface="Helvetica" panose="020B0604020202020204" pitchFamily="34" charset="0"/>
              </a:rPr>
              <a:t>all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different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settings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independently </a:t>
            </a:r>
            <a:r>
              <a:rPr sz="1600" spc="20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different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servers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 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cluster.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An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embarrassingly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parallel</a:t>
            </a:r>
            <a:r>
              <a:rPr sz="1600"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task.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Downside: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doesn’t reduce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energy</a:t>
            </a:r>
            <a:r>
              <a:rPr sz="1600"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5" dirty="0">
                <a:latin typeface="Helvetica" panose="020B0604020202020204" pitchFamily="34" charset="0"/>
                <a:cs typeface="Helvetica" panose="020B0604020202020204" pitchFamily="34" charset="0"/>
              </a:rPr>
              <a:t>cost.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One </a:t>
            </a:r>
            <a:r>
              <a:rPr spc="-150" dirty="0"/>
              <a:t>Variant: </a:t>
            </a:r>
            <a:r>
              <a:rPr spc="-50" dirty="0"/>
              <a:t>Random</a:t>
            </a:r>
            <a:r>
              <a:rPr spc="55" dirty="0"/>
              <a:t> </a:t>
            </a:r>
            <a:r>
              <a:rPr spc="-130" dirty="0"/>
              <a:t>Search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269855" cy="24456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788670" indent="-228600">
              <a:lnSpc>
                <a:spcPct val="9000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just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search,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randomly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chosen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instead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of 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IN" spc="-6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788670" lvl="1" indent="-228600">
              <a:lnSpc>
                <a:spcPct val="9000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pc="-65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RandomSearchCV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3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  <a:tab pos="3904615" algn="l"/>
              </a:tabLst>
            </a:pP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solves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curse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need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increase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number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grid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points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exponentially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number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of 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increases.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1270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Problem: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random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search,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necessarily </a:t>
            </a:r>
            <a:r>
              <a:rPr spc="55" dirty="0">
                <a:latin typeface="Helvetica" panose="020B0604020202020204" pitchFamily="34" charset="0"/>
                <a:cs typeface="Helvetica" panose="020B0604020202020204" pitchFamily="34" charset="0"/>
              </a:rPr>
              <a:t>going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anywhere 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near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optimal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finite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sample.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One </a:t>
            </a:r>
            <a:r>
              <a:rPr spc="-150" dirty="0"/>
              <a:t>Variant: </a:t>
            </a:r>
            <a:r>
              <a:rPr spc="-105" dirty="0"/>
              <a:t>Best</a:t>
            </a:r>
            <a:r>
              <a:rPr spc="40" dirty="0"/>
              <a:t> </a:t>
            </a:r>
            <a:r>
              <a:rPr spc="-210" dirty="0"/>
              <a:t>Ball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796655" cy="236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Works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spc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epochs.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13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each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epoch,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do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small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grid search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around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current 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settings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evaluate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objective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“best</a:t>
            </a:r>
            <a:r>
              <a:rPr spc="2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ball”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choice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z="1600" spc="-100" dirty="0">
                <a:latin typeface="Helvetica" panose="020B0604020202020204" pitchFamily="34" charset="0"/>
                <a:cs typeface="Helvetica" panose="020B0604020202020204" pitchFamily="34" charset="0"/>
              </a:rPr>
              <a:t>gave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20" dirty="0">
                <a:latin typeface="Helvetica" panose="020B0604020202020204" pitchFamily="34" charset="0"/>
                <a:cs typeface="Helvetica" panose="020B0604020202020204" pitchFamily="34" charset="0"/>
              </a:rPr>
              <a:t>best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objective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that</a:t>
            </a:r>
            <a:r>
              <a:rPr sz="1600" spc="-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epoch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  <a:tab pos="4441190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repeat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until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pc="1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solution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desired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quality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spc="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achieved.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6" y="990600"/>
            <a:ext cx="767239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220200" y="22860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20200" y="1219200"/>
            <a:ext cx="609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An </a:t>
            </a:r>
            <a:r>
              <a:rPr spc="-114" dirty="0"/>
              <a:t>Alternative: </a:t>
            </a:r>
            <a:r>
              <a:rPr spc="-175" dirty="0" smtClean="0"/>
              <a:t>Bayesian</a:t>
            </a:r>
            <a:r>
              <a:rPr lang="en-IN" spc="185" dirty="0"/>
              <a:t> </a:t>
            </a:r>
            <a:r>
              <a:rPr spc="-35" dirty="0" smtClean="0"/>
              <a:t>Optimization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240645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Statistical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approach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minimizing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noisy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black-box</a:t>
            </a:r>
            <a:r>
              <a:rPr spc="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functions.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437515" indent="-228600">
              <a:lnSpc>
                <a:spcPts val="3030"/>
              </a:lnSpc>
              <a:buFont typeface="Arial"/>
              <a:buChar char="•"/>
              <a:tabLst>
                <a:tab pos="241300" algn="l"/>
                <a:tab pos="5089525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Idea: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learn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statistical</a:t>
            </a:r>
            <a:r>
              <a:rPr spc="2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spc="-5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</a:t>
            </a:r>
            <a:r>
              <a:rPr lang="en-IN"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9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values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r>
              <a:rPr spc="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parameters </a:t>
            </a:r>
            <a:r>
              <a:rPr sz="1600" spc="25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z="1600" spc="-60" dirty="0">
                <a:latin typeface="Helvetica" panose="020B0604020202020204" pitchFamily="34" charset="0"/>
                <a:cs typeface="Helvetica" panose="020B0604020202020204" pitchFamily="34" charset="0"/>
              </a:rPr>
              <a:t>minimize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endParaRPr lang="en-IN" sz="1600" spc="-55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Main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benefit: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choose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random,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 </a:t>
            </a:r>
            <a:r>
              <a:rPr spc="-195" dirty="0">
                <a:latin typeface="Helvetica" panose="020B0604020202020204" pitchFamily="34" charset="0"/>
                <a:cs typeface="Helvetica" panose="020B0604020202020204" pitchFamily="34" charset="0"/>
              </a:rPr>
              <a:t>way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gives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most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information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about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lets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it learn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faster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than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z="1600" spc="1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0115" algn="l"/>
              </a:tabLst>
            </a:pPr>
            <a:r>
              <a:rPr spc="-15" dirty="0"/>
              <a:t>Effect</a:t>
            </a:r>
            <a:r>
              <a:rPr spc="10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-175" dirty="0" smtClean="0"/>
              <a:t>Bayesian</a:t>
            </a:r>
            <a:r>
              <a:rPr spc="-60" dirty="0" smtClean="0"/>
              <a:t> </a:t>
            </a:r>
            <a:r>
              <a:rPr spc="-35" dirty="0"/>
              <a:t>Optimization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55360"/>
            <a:ext cx="9773920" cy="244938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Downside: </a:t>
            </a:r>
            <a:r>
              <a:rPr spc="-180" dirty="0">
                <a:latin typeface="Helvetica" panose="020B0604020202020204" pitchFamily="34" charset="0"/>
                <a:cs typeface="Helvetica" panose="020B0604020202020204" pitchFamily="34" charset="0"/>
              </a:rPr>
              <a:t>it’s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heavyweight</a:t>
            </a:r>
            <a:r>
              <a:rPr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updates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z="1600"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z="1600"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simple-to-implement </a:t>
            </a:r>
            <a:r>
              <a:rPr sz="1600" spc="-7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grid</a:t>
            </a:r>
            <a:r>
              <a:rPr sz="1600" spc="22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70" dirty="0">
                <a:latin typeface="Helvetica" panose="020B0604020202020204" pitchFamily="34" charset="0"/>
                <a:cs typeface="Helvetica" panose="020B0604020202020204" pitchFamily="34" charset="0"/>
              </a:rPr>
              <a:t>Upside: </a:t>
            </a:r>
            <a:r>
              <a:rPr spc="-100" dirty="0">
                <a:latin typeface="Helvetica" panose="020B0604020202020204" pitchFamily="34" charset="0"/>
                <a:cs typeface="Helvetica" panose="020B0604020202020204" pitchFamily="34" charset="0"/>
              </a:rPr>
              <a:t>empirically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has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been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demonstrated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better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results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in 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fewer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experiments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Compared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with grid search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random</a:t>
            </a:r>
            <a:r>
              <a:rPr sz="1600" spc="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 </a:t>
            </a:r>
            <a:r>
              <a:rPr spc="-130" dirty="0">
                <a:latin typeface="Helvetica" panose="020B0604020202020204" pitchFamily="34" charset="0"/>
                <a:cs typeface="Helvetica" panose="020B0604020202020204" pitchFamily="34" charset="0"/>
              </a:rPr>
              <a:t>widely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spc="1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Lots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research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r>
              <a:rPr sz="1600" spc="-22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here.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601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0265" algn="l"/>
              </a:tabLst>
            </a:pPr>
            <a:r>
              <a:rPr spc="-200" dirty="0"/>
              <a:t>A</a:t>
            </a:r>
            <a:r>
              <a:rPr spc="10" dirty="0"/>
              <a:t> </a:t>
            </a:r>
            <a:r>
              <a:rPr spc="-85" dirty="0" smtClean="0"/>
              <a:t>related</a:t>
            </a:r>
            <a:r>
              <a:rPr lang="en-IN" spc="-85" dirty="0" smtClean="0"/>
              <a:t> </a:t>
            </a:r>
            <a:r>
              <a:rPr spc="-40" dirty="0" smtClean="0"/>
              <a:t>method</a:t>
            </a:r>
            <a:r>
              <a:rPr spc="-40" dirty="0"/>
              <a:t>:</a:t>
            </a:r>
            <a:r>
              <a:rPr spc="-70" dirty="0"/>
              <a:t> </a:t>
            </a:r>
            <a:r>
              <a:rPr spc="165" dirty="0" smtClean="0"/>
              <a:t>D</a:t>
            </a:r>
            <a:r>
              <a:rPr lang="en-IN" spc="165" dirty="0" err="1" smtClean="0"/>
              <a:t>erivative</a:t>
            </a:r>
            <a:r>
              <a:rPr lang="en-IN" spc="165" dirty="0" smtClean="0"/>
              <a:t> </a:t>
            </a:r>
            <a:r>
              <a:rPr spc="165" dirty="0" smtClean="0"/>
              <a:t>F</a:t>
            </a:r>
            <a:r>
              <a:rPr lang="en-IN" spc="165" dirty="0" err="1" smtClean="0"/>
              <a:t>ree</a:t>
            </a:r>
            <a:r>
              <a:rPr lang="en-IN" spc="165" dirty="0" smtClean="0"/>
              <a:t> </a:t>
            </a:r>
            <a:r>
              <a:rPr spc="165" dirty="0" smtClean="0"/>
              <a:t>O</a:t>
            </a:r>
            <a:r>
              <a:rPr lang="en-IN" spc="165" dirty="0" err="1" smtClean="0"/>
              <a:t>ptimization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10306050" cy="2017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9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Derivative-free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9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called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zeroth-order</a:t>
            </a:r>
            <a:r>
              <a:rPr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</a:p>
          <a:p>
            <a:pPr>
              <a:lnSpc>
                <a:spcPct val="90000"/>
              </a:lnSpc>
              <a:spcBef>
                <a:spcPts val="50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These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methods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optimize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function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using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only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evaluations,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</a:t>
            </a:r>
            <a:r>
              <a:rPr spc="5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derivatives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Ideal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metaparameter</a:t>
            </a:r>
            <a:r>
              <a:rPr spc="1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optimization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70" dirty="0">
                <a:latin typeface="Helvetica" panose="020B0604020202020204" pitchFamily="34" charset="0"/>
                <a:cs typeface="Helvetica" panose="020B0604020202020204" pitchFamily="34" charset="0"/>
              </a:rPr>
              <a:t>Also </a:t>
            </a:r>
            <a:r>
              <a:rPr sz="1600" spc="-80" dirty="0">
                <a:latin typeface="Helvetica" panose="020B0604020202020204" pitchFamily="34" charset="0"/>
                <a:cs typeface="Helvetica" panose="020B0604020202020204" pitchFamily="34" charset="0"/>
              </a:rPr>
              <a:t>ideal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sz="1600" spc="-25" dirty="0">
                <a:latin typeface="Helvetica" panose="020B0604020202020204" pitchFamily="34" charset="0"/>
                <a:cs typeface="Helvetica" panose="020B0604020202020204" pitchFamily="34" charset="0"/>
              </a:rPr>
              <a:t>reinforcement</a:t>
            </a:r>
            <a:r>
              <a:rPr sz="1600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learning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99971"/>
            <a:ext cx="9753600" cy="6944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  <a:tabLst>
                <a:tab pos="3488690" algn="l"/>
                <a:tab pos="3712845" algn="l"/>
              </a:tabLst>
            </a:pP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opposite</a:t>
            </a:r>
            <a:r>
              <a:rPr spc="5" dirty="0"/>
              <a:t> </a:t>
            </a:r>
            <a:r>
              <a:rPr dirty="0" smtClean="0"/>
              <a:t>of</a:t>
            </a:r>
            <a:r>
              <a:rPr lang="en-IN" dirty="0" smtClean="0"/>
              <a:t> </a:t>
            </a:r>
            <a:r>
              <a:rPr spc="165" dirty="0" smtClean="0"/>
              <a:t>DFO</a:t>
            </a:r>
            <a:r>
              <a:rPr lang="en-IN" spc="165" dirty="0" smtClean="0"/>
              <a:t>: </a:t>
            </a:r>
            <a:r>
              <a:rPr spc="204" dirty="0" smtClean="0"/>
              <a:t>G</a:t>
            </a:r>
            <a:r>
              <a:rPr spc="-5" dirty="0" smtClean="0"/>
              <a:t>r</a:t>
            </a:r>
            <a:r>
              <a:rPr spc="-170" dirty="0" smtClean="0"/>
              <a:t>a</a:t>
            </a:r>
            <a:r>
              <a:rPr spc="-110" dirty="0" smtClean="0"/>
              <a:t>di</a:t>
            </a:r>
            <a:r>
              <a:rPr spc="-125" dirty="0" smtClean="0"/>
              <a:t>e</a:t>
            </a:r>
            <a:r>
              <a:rPr spc="50" dirty="0" smtClean="0"/>
              <a:t>n</a:t>
            </a:r>
            <a:r>
              <a:rPr spc="60" dirty="0" smtClean="0"/>
              <a:t>t</a:t>
            </a:r>
            <a:r>
              <a:rPr spc="-95" dirty="0" smtClean="0"/>
              <a:t>-</a:t>
            </a:r>
            <a:r>
              <a:rPr spc="50" dirty="0" smtClean="0"/>
              <a:t>b</a:t>
            </a:r>
            <a:r>
              <a:rPr spc="-170" dirty="0" smtClean="0"/>
              <a:t>a</a:t>
            </a:r>
            <a:r>
              <a:rPr spc="-114" dirty="0" smtClean="0"/>
              <a:t>s</a:t>
            </a:r>
            <a:r>
              <a:rPr spc="-125" dirty="0" smtClean="0"/>
              <a:t>e</a:t>
            </a:r>
            <a:r>
              <a:rPr dirty="0" smtClean="0"/>
              <a:t>d</a:t>
            </a:r>
            <a:r>
              <a:rPr lang="en-IN" dirty="0" smtClean="0"/>
              <a:t> </a:t>
            </a:r>
            <a:r>
              <a:rPr lang="en-IN" spc="50" dirty="0"/>
              <a:t>O</a:t>
            </a:r>
            <a:r>
              <a:rPr spc="50" dirty="0" err="1" smtClean="0"/>
              <a:t>p</a:t>
            </a:r>
            <a:r>
              <a:rPr spc="60" dirty="0" err="1" smtClean="0"/>
              <a:t>t</a:t>
            </a:r>
            <a:r>
              <a:rPr spc="-215" dirty="0" err="1" smtClean="0"/>
              <a:t>i</a:t>
            </a:r>
            <a:r>
              <a:rPr spc="-40" dirty="0" err="1" smtClean="0"/>
              <a:t>m</a:t>
            </a:r>
            <a:r>
              <a:rPr spc="-215" dirty="0" err="1" smtClean="0"/>
              <a:t>i</a:t>
            </a:r>
            <a:r>
              <a:rPr spc="-80" dirty="0" err="1" smtClean="0"/>
              <a:t>z</a:t>
            </a:r>
            <a:r>
              <a:rPr spc="-170" dirty="0" err="1" smtClean="0"/>
              <a:t>a</a:t>
            </a:r>
            <a:r>
              <a:rPr spc="60" dirty="0" err="1" smtClean="0"/>
              <a:t>t</a:t>
            </a:r>
            <a:r>
              <a:rPr spc="-215" dirty="0" err="1" smtClean="0"/>
              <a:t>i</a:t>
            </a:r>
            <a:r>
              <a:rPr spc="50" dirty="0" err="1" smtClean="0"/>
              <a:t>o</a:t>
            </a:r>
            <a:r>
              <a:rPr lang="en-IN" spc="50" dirty="0" smtClean="0"/>
              <a:t>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957349"/>
            <a:ext cx="10249535" cy="2046073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These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strategies </a:t>
            </a:r>
            <a:r>
              <a:rPr spc="-155" dirty="0">
                <a:latin typeface="Helvetica" panose="020B0604020202020204" pitchFamily="34" charset="0"/>
                <a:cs typeface="Helvetica" panose="020B0604020202020204" pitchFamily="34" charset="0"/>
              </a:rPr>
              <a:t>say: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“I’m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doing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SGD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learn,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I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may 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as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well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it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 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optimize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my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hyperparameters.”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2282190" indent="-228600" algn="just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</a:t>
            </a:r>
            <a:r>
              <a:rPr lang="en-IN" spc="-5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efficiently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differentiate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respect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55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en-IN" spc="-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strategy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actually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works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pretty</a:t>
            </a:r>
            <a:r>
              <a:rPr spc="3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35" dirty="0">
                <a:latin typeface="Helvetica" panose="020B0604020202020204" pitchFamily="34" charset="0"/>
                <a:cs typeface="Helvetica" panose="020B0604020202020204" pitchFamily="34" charset="0"/>
              </a:rPr>
              <a:t>well.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 algn="just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pc="-120" dirty="0">
                <a:latin typeface="Helvetica" panose="020B0604020202020204" pitchFamily="34" charset="0"/>
                <a:cs typeface="Helvetica" panose="020B0604020202020204" pitchFamily="34" charset="0"/>
              </a:rPr>
              <a:t>generally,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spc="20" dirty="0">
                <a:latin typeface="Helvetica" panose="020B0604020202020204" pitchFamily="34" charset="0"/>
                <a:cs typeface="Helvetica" panose="020B0604020202020204" pitchFamily="34" charset="0"/>
              </a:rPr>
              <a:t>do</a:t>
            </a:r>
            <a:r>
              <a:rPr spc="3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it.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Methods </a:t>
            </a:r>
            <a:r>
              <a:rPr dirty="0"/>
              <a:t>that </a:t>
            </a:r>
            <a:r>
              <a:rPr spc="-50" dirty="0"/>
              <a:t>Look </a:t>
            </a:r>
            <a:r>
              <a:rPr spc="-55" dirty="0"/>
              <a:t>at </a:t>
            </a:r>
            <a:r>
              <a:rPr spc="-5" dirty="0"/>
              <a:t>the</a:t>
            </a:r>
            <a:r>
              <a:rPr spc="105" dirty="0"/>
              <a:t> </a:t>
            </a:r>
            <a:r>
              <a:rPr spc="-20" dirty="0"/>
              <a:t>Data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648825" cy="225382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pc="-120" dirty="0">
                <a:latin typeface="Helvetica" panose="020B0604020202020204" pitchFamily="34" charset="0"/>
                <a:cs typeface="Helvetica" panose="020B0604020202020204" pitchFamily="34" charset="0"/>
              </a:rPr>
              <a:t>Many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methods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look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curvature/variance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info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decide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set 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hyperparameters,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and update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their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settings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throughout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Example: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ADAGRAD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Example: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Adam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spc="-80" dirty="0">
                <a:latin typeface="Helvetica" panose="020B0604020202020204" pitchFamily="34" charset="0"/>
                <a:cs typeface="Helvetica" panose="020B0604020202020204" pitchFamily="34" charset="0"/>
              </a:rPr>
              <a:t>you </a:t>
            </a:r>
            <a:r>
              <a:rPr spc="-125" dirty="0">
                <a:latin typeface="Helvetica" panose="020B0604020202020204" pitchFamily="34" charset="0"/>
                <a:cs typeface="Helvetica" panose="020B0604020202020204" pitchFamily="34" charset="0"/>
              </a:rPr>
              <a:t>will </a:t>
            </a:r>
            <a:r>
              <a:rPr spc="-25" dirty="0">
                <a:latin typeface="Helvetica" panose="020B0604020202020204" pitchFamily="34" charset="0"/>
                <a:cs typeface="Helvetica" panose="020B0604020202020204" pitchFamily="34" charset="0"/>
              </a:rPr>
              <a:t>be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reading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5" dirty="0">
                <a:latin typeface="Helvetica" panose="020B0604020202020204" pitchFamily="34" charset="0"/>
                <a:cs typeface="Helvetica" panose="020B0604020202020204" pitchFamily="34" charset="0"/>
              </a:rPr>
              <a:t>weeks.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7"/>
            <a:ext cx="9601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How </a:t>
            </a:r>
            <a:r>
              <a:rPr spc="50" dirty="0"/>
              <a:t>to </a:t>
            </a:r>
            <a:r>
              <a:rPr spc="-125" dirty="0"/>
              <a:t>evaluate </a:t>
            </a:r>
            <a:r>
              <a:rPr spc="-5" dirty="0"/>
              <a:t>the</a:t>
            </a:r>
            <a:r>
              <a:rPr spc="80" dirty="0"/>
              <a:t> </a:t>
            </a:r>
            <a:r>
              <a:rPr spc="-90" dirty="0"/>
              <a:t>hyperparameters?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8845550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Unlike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parameters, </a:t>
            </a:r>
            <a:r>
              <a:rPr spc="-165" dirty="0">
                <a:latin typeface="Helvetica" panose="020B0604020202020204" pitchFamily="34" charset="0"/>
                <a:cs typeface="Helvetica" panose="020B0604020202020204" pitchFamily="34" charset="0"/>
              </a:rPr>
              <a:t>we’re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given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pc="35" dirty="0">
                <a:latin typeface="Helvetica" panose="020B0604020202020204" pitchFamily="34" charset="0"/>
                <a:cs typeface="Helvetica" panose="020B0604020202020204" pitchFamily="34" charset="0"/>
              </a:rPr>
              <a:t>loss</a:t>
            </a:r>
            <a:r>
              <a:rPr spc="4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90" dirty="0">
                <a:latin typeface="Helvetica" panose="020B0604020202020204" pitchFamily="34" charset="0"/>
                <a:cs typeface="Helvetica" panose="020B0604020202020204" pitchFamily="34" charset="0"/>
              </a:rPr>
              <a:t>Can’t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just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training</a:t>
            </a:r>
            <a:r>
              <a:rPr spc="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loss?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110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always: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want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overfit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Especially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they are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things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affect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2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0116"/>
            <a:ext cx="932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Cross-Validation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916939" y="1790891"/>
            <a:ext cx="9982835" cy="226664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  <a:tab pos="2593975" algn="l"/>
              </a:tabLst>
            </a:pP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Partition</a:t>
            </a: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part</a:t>
            </a:r>
            <a:r>
              <a:rPr spc="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pc="-110" dirty="0">
                <a:latin typeface="Helvetica" panose="020B0604020202020204" pitchFamily="34" charset="0"/>
                <a:cs typeface="Helvetica" panose="020B0604020202020204" pitchFamily="34" charset="0"/>
              </a:rPr>
              <a:t>available </a:t>
            </a:r>
            <a:r>
              <a:rPr spc="-45" dirty="0"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spc="3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create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an validation </a:t>
            </a:r>
            <a:r>
              <a:rPr spc="-20" dirty="0">
                <a:latin typeface="Helvetica" panose="020B0604020202020204" pitchFamily="34" charset="0"/>
                <a:cs typeface="Helvetica" panose="020B0604020202020204" pitchFamily="34" charset="0"/>
              </a:rPr>
              <a:t>dataset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that  </a:t>
            </a:r>
            <a:r>
              <a:rPr spc="-140" dirty="0">
                <a:latin typeface="Helvetica" panose="020B0604020202020204" pitchFamily="34" charset="0"/>
                <a:cs typeface="Helvetica" panose="020B0604020202020204" pitchFamily="34" charset="0"/>
              </a:rPr>
              <a:t>we </a:t>
            </a:r>
            <a:r>
              <a:rPr spc="-85" dirty="0">
                <a:latin typeface="Helvetica" panose="020B0604020202020204" pitchFamily="34" charset="0"/>
                <a:cs typeface="Helvetica" panose="020B0604020202020204" pitchFamily="34" charset="0"/>
              </a:rPr>
              <a:t>don’t </a:t>
            </a:r>
            <a:r>
              <a:rPr spc="-6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spc="2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training.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5" dirty="0">
                <a:latin typeface="Helvetica" panose="020B0604020202020204" pitchFamily="34" charset="0"/>
                <a:cs typeface="Helvetica" panose="020B0604020202020204" pitchFamily="34" charset="0"/>
              </a:rPr>
              <a:t>Then </a:t>
            </a:r>
            <a:r>
              <a:rPr spc="4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spc="-5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spc="25" dirty="0"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spc="-40" dirty="0">
                <a:latin typeface="Helvetica" panose="020B0604020202020204" pitchFamily="34" charset="0"/>
                <a:cs typeface="Helvetica" panose="020B0604020202020204" pitchFamily="34" charset="0"/>
              </a:rPr>
              <a:t>evaluate </a:t>
            </a:r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55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41300" marR="220979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  <a:tab pos="4505325" algn="l"/>
              </a:tabLst>
            </a:pPr>
            <a:r>
              <a:rPr spc="-160" dirty="0">
                <a:latin typeface="Helvetica" panose="020B0604020202020204" pitchFamily="34" charset="0"/>
                <a:cs typeface="Helvetica" panose="020B0604020202020204" pitchFamily="34" charset="0"/>
              </a:rPr>
              <a:t>Typically, </a:t>
            </a:r>
            <a:r>
              <a:rPr spc="-15" dirty="0">
                <a:latin typeface="Helvetica" panose="020B0604020202020204" pitchFamily="34" charset="0"/>
                <a:cs typeface="Helvetica" panose="020B0604020202020204" pitchFamily="34" charset="0"/>
              </a:rPr>
              <a:t>multiple</a:t>
            </a:r>
            <a:r>
              <a:rPr spc="1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rounds</a:t>
            </a:r>
            <a:r>
              <a:rPr spc="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IN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2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cross-validation </a:t>
            </a:r>
            <a:r>
              <a:rPr spc="-65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performed </a:t>
            </a:r>
            <a:r>
              <a:rPr spc="-75" dirty="0">
                <a:latin typeface="Helvetica" panose="020B0604020202020204" pitchFamily="34" charset="0"/>
                <a:cs typeface="Helvetica" panose="020B0604020202020204" pitchFamily="34" charset="0"/>
              </a:rPr>
              <a:t>using  </a:t>
            </a:r>
            <a:r>
              <a:rPr spc="-35" dirty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pc="-30" dirty="0">
                <a:latin typeface="Helvetica" panose="020B0604020202020204" pitchFamily="34" charset="0"/>
                <a:cs typeface="Helvetica" panose="020B0604020202020204" pitchFamily="34" charset="0"/>
              </a:rPr>
              <a:t>partitions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1600" spc="-85" dirty="0">
                <a:latin typeface="Helvetica" panose="020B0604020202020204" pitchFamily="34" charset="0"/>
                <a:cs typeface="Helvetica" panose="020B0604020202020204" pitchFamily="34" charset="0"/>
              </a:rPr>
              <a:t>very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good </a:t>
            </a:r>
            <a:r>
              <a:rPr sz="1600" spc="-50" dirty="0">
                <a:latin typeface="Helvetica" panose="020B0604020202020204" pitchFamily="34" charset="0"/>
                <a:cs typeface="Helvetica" panose="020B0604020202020204" pitchFamily="34" charset="0"/>
              </a:rPr>
              <a:t>sense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good </a:t>
            </a: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sz="1600" spc="-40" dirty="0">
                <a:latin typeface="Helvetica" panose="020B0604020202020204" pitchFamily="34" charset="0"/>
                <a:cs typeface="Helvetica" panose="020B0604020202020204" pitchFamily="34" charset="0"/>
              </a:rPr>
              <a:t>hyperparameters</a:t>
            </a:r>
            <a:r>
              <a:rPr sz="1600" spc="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55" dirty="0">
                <a:latin typeface="Helvetica" panose="020B0604020202020204" pitchFamily="34" charset="0"/>
                <a:cs typeface="Helvetica" panose="020B0604020202020204" pitchFamily="34" charset="0"/>
              </a:rPr>
              <a:t>are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45" dirty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sz="1600" spc="-30" dirty="0">
                <a:latin typeface="Helvetica" panose="020B0604020202020204" pitchFamily="34" charset="0"/>
                <a:cs typeface="Helvetica" panose="020B0604020202020204" pitchFamily="34" charset="0"/>
              </a:rPr>
              <a:t>at </a:t>
            </a:r>
            <a:r>
              <a:rPr sz="1600" spc="-95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significant </a:t>
            </a:r>
            <a:r>
              <a:rPr sz="1600" spc="-10" dirty="0">
                <a:latin typeface="Helvetica" panose="020B0604020202020204" pitchFamily="34" charset="0"/>
                <a:cs typeface="Helvetica" panose="020B0604020202020204" pitchFamily="34" charset="0"/>
              </a:rPr>
              <a:t>computational</a:t>
            </a:r>
            <a:r>
              <a:rPr sz="1600" spc="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spc="-35" dirty="0">
                <a:latin typeface="Helvetica" panose="020B0604020202020204" pitchFamily="34" charset="0"/>
                <a:cs typeface="Helvetica" panose="020B0604020202020204" pitchFamily="34" charset="0"/>
              </a:rPr>
              <a:t>cost!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segment: </a:t>
            </a:r>
            <a:r>
              <a:rPr lang="en-US" dirty="0" smtClean="0"/>
              <a:t>Machine Learning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Machine Learning Pipeline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Sugata</a:t>
            </a:r>
            <a:r>
              <a:rPr lang="en-IN" dirty="0"/>
              <a:t> </a:t>
            </a:r>
            <a:r>
              <a:rPr lang="en-IN" dirty="0" err="1" smtClean="0"/>
              <a:t>Ghosal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sugata.ghosal@pilani.bits-pilani.ac.in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48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</a:t>
            </a:r>
            <a:r>
              <a:rPr lang="en-US" dirty="0" smtClean="0"/>
              <a:t>Segment</a:t>
            </a:r>
            <a:endParaRPr lang="en-US" dirty="0"/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MLOps</a:t>
            </a:r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MLOps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Level 0 </a:t>
            </a:r>
            <a:r>
              <a:rPr lang="en-US" dirty="0" err="1" smtClean="0"/>
              <a:t>MLOps</a:t>
            </a:r>
            <a:endParaRPr lang="en-US" dirty="0" smtClean="0"/>
          </a:p>
          <a:p>
            <a:pPr lvl="1"/>
            <a:r>
              <a:rPr lang="en-US" dirty="0" smtClean="0"/>
              <a:t>Continuous Training</a:t>
            </a:r>
          </a:p>
          <a:p>
            <a:pPr lvl="1"/>
            <a:endParaRPr lang="en-US" dirty="0"/>
          </a:p>
          <a:p>
            <a:r>
              <a:rPr lang="en-US" dirty="0" smtClean="0"/>
              <a:t>Level 1 </a:t>
            </a:r>
            <a:r>
              <a:rPr lang="en-US" dirty="0" err="1" smtClean="0"/>
              <a:t>MLOps</a:t>
            </a:r>
            <a:endParaRPr lang="en-US" dirty="0" smtClean="0"/>
          </a:p>
          <a:p>
            <a:pPr lvl="2"/>
            <a:r>
              <a:rPr lang="en-US" dirty="0" smtClean="0"/>
              <a:t>Continuous Integration, Delivery</a:t>
            </a:r>
          </a:p>
          <a:p>
            <a:pPr lvl="2"/>
            <a:endParaRPr lang="en-US" dirty="0"/>
          </a:p>
          <a:p>
            <a:r>
              <a:rPr lang="en-US" dirty="0" smtClean="0"/>
              <a:t>Frameworks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5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10555</TotalTime>
  <Words>5999</Words>
  <Application>Microsoft Office PowerPoint</Application>
  <PresentationFormat>Widescreen</PresentationFormat>
  <Paragraphs>1110</Paragraphs>
  <Slides>113</Slides>
  <Notes>82</Notes>
  <HiddenSlides>27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113</vt:i4>
      </vt:variant>
    </vt:vector>
  </HeadingPairs>
  <TitlesOfParts>
    <vt:vector size="128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Monotype Sorts</vt:lpstr>
      <vt:lpstr>Symbol</vt:lpstr>
      <vt:lpstr>Times New Roman</vt:lpstr>
      <vt:lpstr>Wingdings</vt:lpstr>
      <vt:lpstr>Office Theme</vt:lpstr>
      <vt:lpstr>Equation</vt:lpstr>
      <vt:lpstr>Document</vt:lpstr>
      <vt:lpstr>Bitmap Image</vt:lpstr>
      <vt:lpstr>Model Selection and Training</vt:lpstr>
      <vt:lpstr>Mahalanobis Distance</vt:lpstr>
      <vt:lpstr>Mahalanobis Distance</vt:lpstr>
      <vt:lpstr>Common Properties of a Distance</vt:lpstr>
      <vt:lpstr>Similarity Between Binary Vectors</vt:lpstr>
      <vt:lpstr>SMC versus Jaccard: Example</vt:lpstr>
      <vt:lpstr>Cosine Similarity</vt:lpstr>
      <vt:lpstr>Common Properties of a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Thank You!</vt:lpstr>
      <vt:lpstr>In this segment </vt:lpstr>
      <vt:lpstr>Visualization</vt:lpstr>
      <vt:lpstr>Representation</vt:lpstr>
      <vt:lpstr>Arrangement</vt:lpstr>
      <vt:lpstr>Selection</vt:lpstr>
      <vt:lpstr>Visualization Techniques: Histograms</vt:lpstr>
      <vt:lpstr>Two-Dimensional Histograms</vt:lpstr>
      <vt:lpstr>Visualization Techniques: Box Plots</vt:lpstr>
      <vt:lpstr>Visualization Techniques: Scatter Plots</vt:lpstr>
      <vt:lpstr>Visualization Techniques: Contour Plots</vt:lpstr>
      <vt:lpstr>Visualization Techniques: Matrix Plots</vt:lpstr>
      <vt:lpstr>Visualization of the Iris Data Matrix</vt:lpstr>
      <vt:lpstr>Visualization of the Iris Correlation Matrix</vt:lpstr>
      <vt:lpstr>Thank You!</vt:lpstr>
      <vt:lpstr>In this segment </vt:lpstr>
      <vt:lpstr>Prerequisites</vt:lpstr>
      <vt:lpstr>Local Installation</vt:lpstr>
      <vt:lpstr>Prerequisites</vt:lpstr>
      <vt:lpstr>Prerequisites</vt:lpstr>
      <vt:lpstr>Important ML Steps and Functions</vt:lpstr>
      <vt:lpstr>Important ML Steps and Functions</vt:lpstr>
      <vt:lpstr>Attribute Visualization</vt:lpstr>
      <vt:lpstr>Observations from Histogram</vt:lpstr>
      <vt:lpstr>Visualizing Training Data for Insights</vt:lpstr>
      <vt:lpstr>Correlations in Training Data</vt:lpstr>
      <vt:lpstr>Experimenting with Attribute Combinations</vt:lpstr>
      <vt:lpstr>Data Cleaning</vt:lpstr>
      <vt:lpstr>Handling Textual and Categorical Data</vt:lpstr>
      <vt:lpstr>Test Set Creation</vt:lpstr>
      <vt:lpstr>Thank You!</vt:lpstr>
      <vt:lpstr>In This Segment</vt:lpstr>
      <vt:lpstr>Model Selection and Training</vt:lpstr>
      <vt:lpstr>Regression Model Selection and Training</vt:lpstr>
      <vt:lpstr>Classification Model</vt:lpstr>
      <vt:lpstr>Classification Model Training</vt:lpstr>
      <vt:lpstr>Multiclass Classification</vt:lpstr>
      <vt:lpstr>Multi Label / Output Classification</vt:lpstr>
      <vt:lpstr>Thank You!</vt:lpstr>
      <vt:lpstr>Model Evaluation</vt:lpstr>
      <vt:lpstr>Metrics for Performance Evaluation</vt:lpstr>
      <vt:lpstr>Metrics for Performance Evaluation…</vt:lpstr>
      <vt:lpstr>Limitation of Accuracy</vt:lpstr>
      <vt:lpstr>Cost Matrix</vt:lpstr>
      <vt:lpstr>Computing Cost of Classification</vt:lpstr>
      <vt:lpstr>Cost vs Accuracy</vt:lpstr>
      <vt:lpstr>Measures for Imbalanced Classes</vt:lpstr>
      <vt:lpstr>Methods for Performance Evaluation</vt:lpstr>
      <vt:lpstr>Learning Curve</vt:lpstr>
      <vt:lpstr>Methods of Estimation</vt:lpstr>
      <vt:lpstr>ROC (Receiver Operating Characteristic)</vt:lpstr>
      <vt:lpstr>ROC Curve</vt:lpstr>
      <vt:lpstr>ROC Curve</vt:lpstr>
      <vt:lpstr>Using ROC for Model Comparison</vt:lpstr>
      <vt:lpstr>How to Construct an ROC curve</vt:lpstr>
      <vt:lpstr>How to construct an ROC curve</vt:lpstr>
      <vt:lpstr>Test of Significance</vt:lpstr>
      <vt:lpstr>Confidence Interval for Accuracy</vt:lpstr>
      <vt:lpstr>Confidence Interval for Accuracy</vt:lpstr>
      <vt:lpstr>Confidence Interval for Accuracy</vt:lpstr>
      <vt:lpstr>Comparing Performance of Two Models</vt:lpstr>
      <vt:lpstr>Comparing Performance of Two Models</vt:lpstr>
      <vt:lpstr>An Illustrative Example</vt:lpstr>
      <vt:lpstr>Comparing Performance of Two Algorithms</vt:lpstr>
      <vt:lpstr>Thank You!</vt:lpstr>
      <vt:lpstr>Hyperparameter optimization</vt:lpstr>
      <vt:lpstr>Hyperparameters</vt:lpstr>
      <vt:lpstr>From Theory</vt:lpstr>
      <vt:lpstr>Hyperparameter Optimization</vt:lpstr>
      <vt:lpstr>Tuning By Hand</vt:lpstr>
      <vt:lpstr>Grid Search</vt:lpstr>
      <vt:lpstr>Downsides of Grid Search</vt:lpstr>
      <vt:lpstr>Making Grid Search Fast</vt:lpstr>
      <vt:lpstr>One Variant: Random Search</vt:lpstr>
      <vt:lpstr>One Variant: Best Ball</vt:lpstr>
      <vt:lpstr>An Alternative: Bayesian Optimization</vt:lpstr>
      <vt:lpstr>Effect of Bayesian Optimization</vt:lpstr>
      <vt:lpstr>A related method: Derivative Free Optimization</vt:lpstr>
      <vt:lpstr>The opposite of DFO: Gradient-based Optimization</vt:lpstr>
      <vt:lpstr>Methods that Look at the Data</vt:lpstr>
      <vt:lpstr>How to evaluate the hyperparameters?</vt:lpstr>
      <vt:lpstr>Cross-Validation</vt:lpstr>
      <vt:lpstr>Thank You!</vt:lpstr>
      <vt:lpstr>Machine Learning Pipeline</vt:lpstr>
      <vt:lpstr>In This Segment</vt:lpstr>
      <vt:lpstr>What is MLOps?</vt:lpstr>
      <vt:lpstr>Ecosystem of ML System Components</vt:lpstr>
      <vt:lpstr>DevOps Vs. MLOps</vt:lpstr>
      <vt:lpstr>DevOps Vs. MLOps</vt:lpstr>
      <vt:lpstr>Manual ML Steps</vt:lpstr>
      <vt:lpstr>MLOps Level 1</vt:lpstr>
      <vt:lpstr>Data and Model Validation</vt:lpstr>
      <vt:lpstr>Level 2: CI/CD and automated pipeline automation</vt:lpstr>
      <vt:lpstr>Stages of CI/CD Automation Pipeline</vt:lpstr>
      <vt:lpstr>Stages of the CI/CD automated ML pipeline</vt:lpstr>
      <vt:lpstr>Continuous Integration</vt:lpstr>
      <vt:lpstr>Continuous Delivery</vt:lpstr>
      <vt:lpstr>Frameworks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278</cp:revision>
  <dcterms:created xsi:type="dcterms:W3CDTF">2018-10-16T06:13:57Z</dcterms:created>
  <dcterms:modified xsi:type="dcterms:W3CDTF">2021-01-23T06:13:56Z</dcterms:modified>
</cp:coreProperties>
</file>